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84"/>
  </p:notesMasterIdLst>
  <p:sldIdLst>
    <p:sldId id="256" r:id="rId60"/>
    <p:sldId id="257" r:id="rId61"/>
    <p:sldId id="258" r:id="rId62"/>
    <p:sldId id="259" r:id="rId63"/>
    <p:sldId id="260" r:id="rId64"/>
    <p:sldId id="261" r:id="rId65"/>
    <p:sldId id="262" r:id="rId66"/>
    <p:sldId id="263" r:id="rId67"/>
    <p:sldId id="264" r:id="rId68"/>
    <p:sldId id="265" r:id="rId69"/>
    <p:sldId id="266" r:id="rId70"/>
    <p:sldId id="267" r:id="rId71"/>
    <p:sldId id="268" r:id="rId72"/>
    <p:sldId id="269" r:id="rId73"/>
    <p:sldId id="270" r:id="rId74"/>
    <p:sldId id="271" r:id="rId75"/>
    <p:sldId id="272" r:id="rId76"/>
    <p:sldId id="273" r:id="rId77"/>
    <p:sldId id="274" r:id="rId78"/>
    <p:sldId id="275" r:id="rId79"/>
    <p:sldId id="276" r:id="rId80"/>
    <p:sldId id="277" r:id="rId81"/>
    <p:sldId id="278" r:id="rId82"/>
    <p:sldId id="279" r:id="rId83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Montserrat Light" charset="1" panose="00000400000000000000"/>
      <p:regular r:id="rId12"/>
    </p:embeddedFont>
    <p:embeddedFont>
      <p:font typeface="Montserrat Light Bold" charset="1" panose="00000800000000000000"/>
      <p:regular r:id="rId13"/>
    </p:embeddedFont>
    <p:embeddedFont>
      <p:font typeface="Montserrat Light Italics" charset="1" panose="00000400000000000000"/>
      <p:regular r:id="rId14"/>
    </p:embeddedFont>
    <p:embeddedFont>
      <p:font typeface="Montserrat Light Bold Italics" charset="1" panose="00000800000000000000"/>
      <p:regular r:id="rId15"/>
    </p:embeddedFont>
    <p:embeddedFont>
      <p:font typeface="DM Sans" charset="1" panose="00000000000000000000"/>
      <p:regular r:id="rId16"/>
    </p:embeddedFont>
    <p:embeddedFont>
      <p:font typeface="DM Sans Bold" charset="1" panose="00000000000000000000"/>
      <p:regular r:id="rId17"/>
    </p:embeddedFont>
    <p:embeddedFont>
      <p:font typeface="DM Sans Italics" charset="1" panose="00000000000000000000"/>
      <p:regular r:id="rId18"/>
    </p:embeddedFont>
    <p:embeddedFont>
      <p:font typeface="DM Sans Bold Italics" charset="1" panose="00000000000000000000"/>
      <p:regular r:id="rId19"/>
    </p:embeddedFont>
    <p:embeddedFont>
      <p:font typeface="Now" charset="1" panose="00000500000000000000"/>
      <p:regular r:id="rId20"/>
    </p:embeddedFont>
    <p:embeddedFont>
      <p:font typeface="Now Bold" charset="1" panose="00000800000000000000"/>
      <p:regular r:id="rId21"/>
    </p:embeddedFont>
    <p:embeddedFont>
      <p:font typeface="Now Thin" charset="1" panose="00000300000000000000"/>
      <p:regular r:id="rId22"/>
    </p:embeddedFont>
    <p:embeddedFont>
      <p:font typeface="Now Light" charset="1" panose="00000400000000000000"/>
      <p:regular r:id="rId23"/>
    </p:embeddedFont>
    <p:embeddedFont>
      <p:font typeface="Now Medium" charset="1" panose="00000600000000000000"/>
      <p:regular r:id="rId24"/>
    </p:embeddedFont>
    <p:embeddedFont>
      <p:font typeface="Now Heavy" charset="1" panose="00000A00000000000000"/>
      <p:regular r:id="rId25"/>
    </p:embeddedFont>
    <p:embeddedFont>
      <p:font typeface="Open Sauce" charset="1" panose="00000500000000000000"/>
      <p:regular r:id="rId26"/>
    </p:embeddedFont>
    <p:embeddedFont>
      <p:font typeface="Open Sauce Bold" charset="1" panose="00000800000000000000"/>
      <p:regular r:id="rId27"/>
    </p:embeddedFont>
    <p:embeddedFont>
      <p:font typeface="Open Sauce Italics" charset="1" panose="00000500000000000000"/>
      <p:regular r:id="rId28"/>
    </p:embeddedFont>
    <p:embeddedFont>
      <p:font typeface="Open Sauce Bold Italics" charset="1" panose="00000800000000000000"/>
      <p:regular r:id="rId29"/>
    </p:embeddedFont>
    <p:embeddedFont>
      <p:font typeface="Open Sauce Light" charset="1" panose="00000400000000000000"/>
      <p:regular r:id="rId30"/>
    </p:embeddedFont>
    <p:embeddedFont>
      <p:font typeface="Open Sauce Light Italics" charset="1" panose="00000400000000000000"/>
      <p:regular r:id="rId31"/>
    </p:embeddedFont>
    <p:embeddedFont>
      <p:font typeface="Open Sauce Medium" charset="1" panose="00000600000000000000"/>
      <p:regular r:id="rId32"/>
    </p:embeddedFont>
    <p:embeddedFont>
      <p:font typeface="Open Sauce Medium Italics" charset="1" panose="00000600000000000000"/>
      <p:regular r:id="rId33"/>
    </p:embeddedFont>
    <p:embeddedFont>
      <p:font typeface="Open Sauce Semi-Bold" charset="1" panose="00000700000000000000"/>
      <p:regular r:id="rId34"/>
    </p:embeddedFont>
    <p:embeddedFont>
      <p:font typeface="Open Sauce Semi-Bold Italics" charset="1" panose="00000700000000000000"/>
      <p:regular r:id="rId35"/>
    </p:embeddedFont>
    <p:embeddedFont>
      <p:font typeface="Open Sauce Heavy" charset="1" panose="00000A00000000000000"/>
      <p:regular r:id="rId36"/>
    </p:embeddedFont>
    <p:embeddedFont>
      <p:font typeface="Open Sauce Heavy Italics" charset="1" panose="00000A00000000000000"/>
      <p:regular r:id="rId37"/>
    </p:embeddedFont>
    <p:embeddedFont>
      <p:font typeface="Open Sans" charset="1" panose="020B0606030504020204"/>
      <p:regular r:id="rId38"/>
    </p:embeddedFont>
    <p:embeddedFont>
      <p:font typeface="Open Sans Bold" charset="1" panose="020B0806030504020204"/>
      <p:regular r:id="rId39"/>
    </p:embeddedFont>
    <p:embeddedFont>
      <p:font typeface="Open Sans Italics" charset="1" panose="020B0606030504020204"/>
      <p:regular r:id="rId40"/>
    </p:embeddedFont>
    <p:embeddedFont>
      <p:font typeface="Open Sans Bold Italics" charset="1" panose="020B0806030504020204"/>
      <p:regular r:id="rId41"/>
    </p:embeddedFont>
    <p:embeddedFont>
      <p:font typeface="Open Sans Light" charset="1" panose="020B0306030504020204"/>
      <p:regular r:id="rId42"/>
    </p:embeddedFont>
    <p:embeddedFont>
      <p:font typeface="Open Sans Light Italics" charset="1" panose="020B0306030504020204"/>
      <p:regular r:id="rId43"/>
    </p:embeddedFont>
    <p:embeddedFont>
      <p:font typeface="Open Sans Ultra-Bold" charset="1" panose="00000000000000000000"/>
      <p:regular r:id="rId44"/>
    </p:embeddedFont>
    <p:embeddedFont>
      <p:font typeface="Open Sans Ultra-Bold Italics" charset="1" panose="00000000000000000000"/>
      <p:regular r:id="rId45"/>
    </p:embeddedFont>
    <p:embeddedFont>
      <p:font typeface="Muli" charset="1" panose="00000500000000000000"/>
      <p:regular r:id="rId46"/>
    </p:embeddedFont>
    <p:embeddedFont>
      <p:font typeface="Muli Bold" charset="1" panose="00000800000000000000"/>
      <p:regular r:id="rId47"/>
    </p:embeddedFont>
    <p:embeddedFont>
      <p:font typeface="Muli Italics" charset="1" panose="00000500000000000000"/>
      <p:regular r:id="rId48"/>
    </p:embeddedFont>
    <p:embeddedFont>
      <p:font typeface="Muli Bold Italics" charset="1" panose="00000800000000000000"/>
      <p:regular r:id="rId49"/>
    </p:embeddedFont>
    <p:embeddedFont>
      <p:font typeface="Muli Extra-Light" charset="1" panose="00000300000000000000"/>
      <p:regular r:id="rId50"/>
    </p:embeddedFont>
    <p:embeddedFont>
      <p:font typeface="Muli Extra-Light Italics" charset="1" panose="00000300000000000000"/>
      <p:regular r:id="rId51"/>
    </p:embeddedFont>
    <p:embeddedFont>
      <p:font typeface="Muli Light" charset="1" panose="00000400000000000000"/>
      <p:regular r:id="rId52"/>
    </p:embeddedFont>
    <p:embeddedFont>
      <p:font typeface="Muli Light Italics" charset="1" panose="00000400000000000000"/>
      <p:regular r:id="rId53"/>
    </p:embeddedFont>
    <p:embeddedFont>
      <p:font typeface="Muli Semi-Bold" charset="1" panose="00000700000000000000"/>
      <p:regular r:id="rId54"/>
    </p:embeddedFont>
    <p:embeddedFont>
      <p:font typeface="Muli Semi-Bold Italics" charset="1" panose="00000700000000000000"/>
      <p:regular r:id="rId55"/>
    </p:embeddedFont>
    <p:embeddedFont>
      <p:font typeface="Muli Ultra-Bold" charset="1" panose="00000900000000000000"/>
      <p:regular r:id="rId56"/>
    </p:embeddedFont>
    <p:embeddedFont>
      <p:font typeface="Muli Ultra-Bold Italics" charset="1" panose="00000900000000000000"/>
      <p:regular r:id="rId57"/>
    </p:embeddedFont>
    <p:embeddedFont>
      <p:font typeface="Muli Heavy" charset="1" panose="00000A00000000000000"/>
      <p:regular r:id="rId58"/>
    </p:embeddedFont>
    <p:embeddedFont>
      <p:font typeface="Muli Heavy Italics" charset="1" panose="00000A0000000000000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slides/slide1.xml" Type="http://schemas.openxmlformats.org/officeDocument/2006/relationships/slide"/><Relationship Id="rId61" Target="slides/slide2.xml" Type="http://schemas.openxmlformats.org/officeDocument/2006/relationships/slide"/><Relationship Id="rId62" Target="slides/slide3.xml" Type="http://schemas.openxmlformats.org/officeDocument/2006/relationships/slide"/><Relationship Id="rId63" Target="slides/slide4.xml" Type="http://schemas.openxmlformats.org/officeDocument/2006/relationships/slide"/><Relationship Id="rId64" Target="slides/slide5.xml" Type="http://schemas.openxmlformats.org/officeDocument/2006/relationships/slide"/><Relationship Id="rId65" Target="slides/slide6.xml" Type="http://schemas.openxmlformats.org/officeDocument/2006/relationships/slide"/><Relationship Id="rId66" Target="slides/slide7.xml" Type="http://schemas.openxmlformats.org/officeDocument/2006/relationships/slide"/><Relationship Id="rId67" Target="slides/slide8.xml" Type="http://schemas.openxmlformats.org/officeDocument/2006/relationships/slide"/><Relationship Id="rId68" Target="slides/slide9.xml" Type="http://schemas.openxmlformats.org/officeDocument/2006/relationships/slide"/><Relationship Id="rId69" Target="slides/slide10.xml" Type="http://schemas.openxmlformats.org/officeDocument/2006/relationships/slide"/><Relationship Id="rId7" Target="fonts/font7.fntdata" Type="http://schemas.openxmlformats.org/officeDocument/2006/relationships/font"/><Relationship Id="rId70" Target="slides/slide11.xml" Type="http://schemas.openxmlformats.org/officeDocument/2006/relationships/slide"/><Relationship Id="rId71" Target="slides/slide12.xml" Type="http://schemas.openxmlformats.org/officeDocument/2006/relationships/slide"/><Relationship Id="rId72" Target="slides/slide13.xml" Type="http://schemas.openxmlformats.org/officeDocument/2006/relationships/slide"/><Relationship Id="rId73" Target="slides/slide14.xml" Type="http://schemas.openxmlformats.org/officeDocument/2006/relationships/slide"/><Relationship Id="rId74" Target="slides/slide15.xml" Type="http://schemas.openxmlformats.org/officeDocument/2006/relationships/slide"/><Relationship Id="rId75" Target="slides/slide16.xml" Type="http://schemas.openxmlformats.org/officeDocument/2006/relationships/slide"/><Relationship Id="rId76" Target="slides/slide17.xml" Type="http://schemas.openxmlformats.org/officeDocument/2006/relationships/slide"/><Relationship Id="rId77" Target="slides/slide18.xml" Type="http://schemas.openxmlformats.org/officeDocument/2006/relationships/slide"/><Relationship Id="rId78" Target="slides/slide19.xml" Type="http://schemas.openxmlformats.org/officeDocument/2006/relationships/slide"/><Relationship Id="rId79" Target="slides/slide20.xml" Type="http://schemas.openxmlformats.org/officeDocument/2006/relationships/slide"/><Relationship Id="rId8" Target="fonts/font8.fntdata" Type="http://schemas.openxmlformats.org/officeDocument/2006/relationships/font"/><Relationship Id="rId80" Target="slides/slide21.xml" Type="http://schemas.openxmlformats.org/officeDocument/2006/relationships/slide"/><Relationship Id="rId81" Target="slides/slide22.xml" Type="http://schemas.openxmlformats.org/officeDocument/2006/relationships/slide"/><Relationship Id="rId82" Target="slides/slide23.xml" Type="http://schemas.openxmlformats.org/officeDocument/2006/relationships/slide"/><Relationship Id="rId83" Target="slides/slide24.xml" Type="http://schemas.openxmlformats.org/officeDocument/2006/relationships/slide"/><Relationship Id="rId84" Target="notesMasters/notesMaster1.xml" Type="http://schemas.openxmlformats.org/officeDocument/2006/relationships/notesMaster"/><Relationship Id="rId85" Target="theme/theme2.xml" Type="http://schemas.openxmlformats.org/officeDocument/2006/relationships/theme"/><Relationship Id="rId86" Target="notesSlides/notesSlide1.xml" Type="http://schemas.openxmlformats.org/officeDocument/2006/relationships/notesSlide"/><Relationship Id="rId87" Target="notesSlides/notesSlide2.xml" Type="http://schemas.openxmlformats.org/officeDocument/2006/relationships/notesSlide"/><Relationship Id="rId88" Target="notesSlides/notesSlide3.xml" Type="http://schemas.openxmlformats.org/officeDocument/2006/relationships/notesSlide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1-Complexité Technologique :</a:t>
            </a:r>
          </a:p>
          <a:p>
            <a:r>
              <a:rPr lang="en-US"/>
              <a:t>2-Retards de Livraison de Fournisseurs :</a:t>
            </a:r>
          </a:p>
          <a:p>
            <a:r>
              <a:rPr lang="en-US"/>
              <a:t>3-Changements dans les Exigences Client :</a:t>
            </a:r>
          </a:p>
          <a:p>
            <a:r>
              <a:rPr lang="en-US"/>
              <a:t>4-Documenter les modifications des exigences</a:t>
            </a:r>
          </a:p>
          <a:p>
            <a:r>
              <a:rPr lang="en-US"/>
              <a:t>Sécurité des Données :</a:t>
            </a:r>
          </a:p>
          <a:p>
            <a:r>
              <a:rPr lang="en-US"/>
              <a:t>5-Défis de Conception UX/UI 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1- Slack - Pour la communication en temps réel, la messagerie instantanée et la création de canaux thématiques pour les discussions spécifiques.</a:t>
            </a:r>
          </a:p>
          <a:p>
            <a:r>
              <a:rPr lang="en-US"/>
              <a:t/>
            </a:r>
          </a:p>
          <a:p>
            <a:r>
              <a:rPr lang="en-US"/>
              <a:t>2-Trello-Pour la gestion de projet agile, la planification des tâches, le suivi des progrès et la gestion des priorités.</a:t>
            </a:r>
          </a:p>
          <a:p>
            <a:r>
              <a:rPr lang="en-US"/>
              <a:t/>
            </a:r>
          </a:p>
          <a:p>
            <a:r>
              <a:rPr lang="en-US"/>
              <a:t>3-Zoom - En incluant une phase de conception UX/UI dès le début du projet, nous nous assurons que l'expérience utilisateur est au cœur de notre approche, ce qui contribuera à la facilité d'utilisation du produit final.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1-Réunion de Planification Hebdomadaire : Chaque lundi matin, nous organisons une réunion de planification pour discuter des priorités de la semaine, de l'allocation des ressources et des obstacles potentiels.</a:t>
            </a:r>
          </a:p>
          <a:p>
            <a:r>
              <a:rPr lang="en-US"/>
              <a:t/>
            </a:r>
          </a:p>
          <a:p>
            <a:r>
              <a:rPr lang="en-US"/>
              <a:t>2-Réunions de Suivi Bihebdomadaires : Toutes les deux semaines, nous organisons une réunion de suivi pour examiner l'avancement du projet, discuter des problèmes rencontrés et ajuster notre plan en conséquence.</a:t>
            </a:r>
          </a:p>
          <a:p>
            <a:r>
              <a:rPr lang="en-US"/>
              <a:t/>
            </a:r>
          </a:p>
          <a:p>
            <a:r>
              <a:rPr lang="en-US"/>
              <a:t>3-Réunions Ad Hoc :  sont des réunions ponctuelles ou spécifiques qui sont généralement organisées pour discuter d'un sujet particulier ou pour résoudre un problème spécifique.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43.jpeg" Type="http://schemas.openxmlformats.org/officeDocument/2006/relationships/image"/><Relationship Id="rId5" Target="../media/image44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45.png" Type="http://schemas.openxmlformats.org/officeDocument/2006/relationships/image"/><Relationship Id="rId4" Target="../media/image46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9.jpe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9.jpe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24176" y="-2317330"/>
            <a:ext cx="9089832" cy="6131505"/>
          </a:xfrm>
          <a:custGeom>
            <a:avLst/>
            <a:gdLst/>
            <a:ahLst/>
            <a:cxnLst/>
            <a:rect r="r" b="b" t="t" l="l"/>
            <a:pathLst>
              <a:path h="6131505" w="9089832">
                <a:moveTo>
                  <a:pt x="0" y="0"/>
                </a:moveTo>
                <a:lnTo>
                  <a:pt x="9089831" y="0"/>
                </a:lnTo>
                <a:lnTo>
                  <a:pt x="9089831" y="6131504"/>
                </a:lnTo>
                <a:lnTo>
                  <a:pt x="0" y="613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80074" y="5740489"/>
            <a:ext cx="11609711" cy="7831278"/>
          </a:xfrm>
          <a:custGeom>
            <a:avLst/>
            <a:gdLst/>
            <a:ahLst/>
            <a:cxnLst/>
            <a:rect r="r" b="b" t="t" l="l"/>
            <a:pathLst>
              <a:path h="7831278" w="11609711">
                <a:moveTo>
                  <a:pt x="0" y="0"/>
                </a:moveTo>
                <a:lnTo>
                  <a:pt x="11609711" y="0"/>
                </a:lnTo>
                <a:lnTo>
                  <a:pt x="11609711" y="7831278"/>
                </a:lnTo>
                <a:lnTo>
                  <a:pt x="0" y="7831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29102" y="-3084022"/>
            <a:ext cx="9144000" cy="6168044"/>
          </a:xfrm>
          <a:custGeom>
            <a:avLst/>
            <a:gdLst/>
            <a:ahLst/>
            <a:cxnLst/>
            <a:rect r="r" b="b" t="t" l="l"/>
            <a:pathLst>
              <a:path h="6168044" w="9144000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84929" y="1223975"/>
            <a:ext cx="1264709" cy="1264709"/>
          </a:xfrm>
          <a:custGeom>
            <a:avLst/>
            <a:gdLst/>
            <a:ahLst/>
            <a:cxnLst/>
            <a:rect r="r" b="b" t="t" l="l"/>
            <a:pathLst>
              <a:path h="1264709" w="1264709">
                <a:moveTo>
                  <a:pt x="0" y="0"/>
                </a:moveTo>
                <a:lnTo>
                  <a:pt x="1264709" y="0"/>
                </a:lnTo>
                <a:lnTo>
                  <a:pt x="1264709" y="1264709"/>
                </a:lnTo>
                <a:lnTo>
                  <a:pt x="0" y="1264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23836" y="1541839"/>
            <a:ext cx="482144" cy="467032"/>
          </a:xfrm>
          <a:custGeom>
            <a:avLst/>
            <a:gdLst/>
            <a:ahLst/>
            <a:cxnLst/>
            <a:rect r="r" b="b" t="t" l="l"/>
            <a:pathLst>
              <a:path h="467032" w="482144">
                <a:moveTo>
                  <a:pt x="0" y="0"/>
                </a:moveTo>
                <a:lnTo>
                  <a:pt x="482145" y="0"/>
                </a:lnTo>
                <a:lnTo>
                  <a:pt x="482145" y="467031"/>
                </a:lnTo>
                <a:lnTo>
                  <a:pt x="0" y="467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050754"/>
            <a:ext cx="13195476" cy="215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038"/>
              </a:lnSpc>
            </a:pPr>
            <a:r>
              <a:rPr lang="en-US" sz="16038">
                <a:solidFill>
                  <a:srgbClr val="FFBF40"/>
                </a:solidFill>
                <a:latin typeface="Now Heavy"/>
              </a:rPr>
              <a:t>CYCLE EN V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8367" y="3518520"/>
            <a:ext cx="14635469" cy="120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31"/>
              </a:lnSpc>
            </a:pPr>
            <a:r>
              <a:rPr lang="en-US" sz="6950" spc="646">
                <a:solidFill>
                  <a:srgbClr val="2B26AD"/>
                </a:solidFill>
                <a:latin typeface="Now Heavy"/>
              </a:rPr>
              <a:t>GESTION DE PROJET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8367" y="7044785"/>
            <a:ext cx="10724001" cy="68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58"/>
              </a:lnSpc>
            </a:pPr>
            <a:r>
              <a:rPr lang="en-US" sz="3970">
                <a:solidFill>
                  <a:srgbClr val="2B26AD"/>
                </a:solidFill>
                <a:latin typeface="Oswald"/>
              </a:rPr>
              <a:t>Projet d'Automatisation pour Maisons Connectées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11472">
            <a:off x="12707432" y="-3010953"/>
            <a:ext cx="9518983" cy="7095969"/>
          </a:xfrm>
          <a:custGeom>
            <a:avLst/>
            <a:gdLst/>
            <a:ahLst/>
            <a:cxnLst/>
            <a:rect r="r" b="b" t="t" l="l"/>
            <a:pathLst>
              <a:path h="7095969" w="9518983">
                <a:moveTo>
                  <a:pt x="0" y="0"/>
                </a:moveTo>
                <a:lnTo>
                  <a:pt x="9518982" y="0"/>
                </a:lnTo>
                <a:lnTo>
                  <a:pt x="9518982" y="7095969"/>
                </a:lnTo>
                <a:lnTo>
                  <a:pt x="0" y="709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24906">
            <a:off x="-2603231" y="6087749"/>
            <a:ext cx="8506356" cy="6341102"/>
          </a:xfrm>
          <a:custGeom>
            <a:avLst/>
            <a:gdLst/>
            <a:ahLst/>
            <a:cxnLst/>
            <a:rect r="r" b="b" t="t" l="l"/>
            <a:pathLst>
              <a:path h="6341102" w="8506356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63301" y="2591969"/>
            <a:ext cx="14809011" cy="434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253"/>
              </a:lnSpc>
            </a:pPr>
            <a:r>
              <a:rPr lang="en-US" sz="12593" spc="629">
                <a:solidFill>
                  <a:srgbClr val="FFFBFB"/>
                </a:solidFill>
                <a:latin typeface="Now Heavy"/>
              </a:rPr>
              <a:t>LES PHASES DU CYCLE EN V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410632" y="795184"/>
            <a:ext cx="1264709" cy="1264709"/>
          </a:xfrm>
          <a:custGeom>
            <a:avLst/>
            <a:gdLst/>
            <a:ahLst/>
            <a:cxnLst/>
            <a:rect r="r" b="b" t="t" l="l"/>
            <a:pathLst>
              <a:path h="1264709" w="1264709">
                <a:moveTo>
                  <a:pt x="0" y="0"/>
                </a:moveTo>
                <a:lnTo>
                  <a:pt x="1264709" y="0"/>
                </a:lnTo>
                <a:lnTo>
                  <a:pt x="1264709" y="1264709"/>
                </a:lnTo>
                <a:lnTo>
                  <a:pt x="0" y="1264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01914" y="1194023"/>
            <a:ext cx="482144" cy="467032"/>
          </a:xfrm>
          <a:custGeom>
            <a:avLst/>
            <a:gdLst/>
            <a:ahLst/>
            <a:cxnLst/>
            <a:rect r="r" b="b" t="t" l="l"/>
            <a:pathLst>
              <a:path h="467032" w="482144">
                <a:moveTo>
                  <a:pt x="0" y="0"/>
                </a:moveTo>
                <a:lnTo>
                  <a:pt x="482144" y="0"/>
                </a:lnTo>
                <a:lnTo>
                  <a:pt x="482144" y="467031"/>
                </a:lnTo>
                <a:lnTo>
                  <a:pt x="0" y="467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81993" y="-3095409"/>
            <a:ext cx="8342934" cy="5840054"/>
          </a:xfrm>
          <a:custGeom>
            <a:avLst/>
            <a:gdLst/>
            <a:ahLst/>
            <a:cxnLst/>
            <a:rect r="r" b="b" t="t" l="l"/>
            <a:pathLst>
              <a:path h="5840054" w="8342934">
                <a:moveTo>
                  <a:pt x="0" y="0"/>
                </a:moveTo>
                <a:lnTo>
                  <a:pt x="8342934" y="0"/>
                </a:lnTo>
                <a:lnTo>
                  <a:pt x="8342934" y="5840053"/>
                </a:lnTo>
                <a:lnTo>
                  <a:pt x="0" y="58400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979436" y="8257926"/>
            <a:ext cx="8342934" cy="5840054"/>
          </a:xfrm>
          <a:custGeom>
            <a:avLst/>
            <a:gdLst/>
            <a:ahLst/>
            <a:cxnLst/>
            <a:rect r="r" b="b" t="t" l="l"/>
            <a:pathLst>
              <a:path h="5840054" w="8342934">
                <a:moveTo>
                  <a:pt x="0" y="0"/>
                </a:moveTo>
                <a:lnTo>
                  <a:pt x="8342934" y="0"/>
                </a:lnTo>
                <a:lnTo>
                  <a:pt x="8342934" y="5840053"/>
                </a:lnTo>
                <a:lnTo>
                  <a:pt x="0" y="58400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3145" y="1426311"/>
            <a:ext cx="17086498" cy="7371911"/>
          </a:xfrm>
          <a:custGeom>
            <a:avLst/>
            <a:gdLst/>
            <a:ahLst/>
            <a:cxnLst/>
            <a:rect r="r" b="b" t="t" l="l"/>
            <a:pathLst>
              <a:path h="7371911" w="17086498">
                <a:moveTo>
                  <a:pt x="0" y="0"/>
                </a:moveTo>
                <a:lnTo>
                  <a:pt x="17086498" y="0"/>
                </a:lnTo>
                <a:lnTo>
                  <a:pt x="17086498" y="7371910"/>
                </a:lnTo>
                <a:lnTo>
                  <a:pt x="0" y="73719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11472">
            <a:off x="12707432" y="-3010953"/>
            <a:ext cx="9518983" cy="7095969"/>
          </a:xfrm>
          <a:custGeom>
            <a:avLst/>
            <a:gdLst/>
            <a:ahLst/>
            <a:cxnLst/>
            <a:rect r="r" b="b" t="t" l="l"/>
            <a:pathLst>
              <a:path h="7095969" w="9518983">
                <a:moveTo>
                  <a:pt x="0" y="0"/>
                </a:moveTo>
                <a:lnTo>
                  <a:pt x="9518982" y="0"/>
                </a:lnTo>
                <a:lnTo>
                  <a:pt x="9518982" y="7095969"/>
                </a:lnTo>
                <a:lnTo>
                  <a:pt x="0" y="709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24906">
            <a:off x="-2603231" y="6087749"/>
            <a:ext cx="8506356" cy="6341102"/>
          </a:xfrm>
          <a:custGeom>
            <a:avLst/>
            <a:gdLst/>
            <a:ahLst/>
            <a:cxnLst/>
            <a:rect r="r" b="b" t="t" l="l"/>
            <a:pathLst>
              <a:path h="6341102" w="8506356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39495" y="2866449"/>
            <a:ext cx="14809011" cy="434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253"/>
              </a:lnSpc>
            </a:pPr>
            <a:r>
              <a:rPr lang="en-US" sz="12593" spc="629">
                <a:solidFill>
                  <a:srgbClr val="FFFBFB"/>
                </a:solidFill>
                <a:latin typeface="Now Heavy"/>
              </a:rPr>
              <a:t>PRÉSENTATION DE L'ÉQUIPE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626946" y="561668"/>
            <a:ext cx="1264709" cy="1264709"/>
          </a:xfrm>
          <a:custGeom>
            <a:avLst/>
            <a:gdLst/>
            <a:ahLst/>
            <a:cxnLst/>
            <a:rect r="r" b="b" t="t" l="l"/>
            <a:pathLst>
              <a:path h="1264709" w="1264709">
                <a:moveTo>
                  <a:pt x="0" y="0"/>
                </a:moveTo>
                <a:lnTo>
                  <a:pt x="1264708" y="0"/>
                </a:lnTo>
                <a:lnTo>
                  <a:pt x="1264708" y="1264709"/>
                </a:lnTo>
                <a:lnTo>
                  <a:pt x="0" y="1264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18228" y="960507"/>
            <a:ext cx="482144" cy="467032"/>
          </a:xfrm>
          <a:custGeom>
            <a:avLst/>
            <a:gdLst/>
            <a:ahLst/>
            <a:cxnLst/>
            <a:rect r="r" b="b" t="t" l="l"/>
            <a:pathLst>
              <a:path h="467032" w="482144">
                <a:moveTo>
                  <a:pt x="0" y="0"/>
                </a:moveTo>
                <a:lnTo>
                  <a:pt x="482144" y="0"/>
                </a:lnTo>
                <a:lnTo>
                  <a:pt x="482144" y="467032"/>
                </a:lnTo>
                <a:lnTo>
                  <a:pt x="0" y="4670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94453" y="7153851"/>
            <a:ext cx="8299094" cy="208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9073" indent="-324537" lvl="1">
              <a:lnSpc>
                <a:spcPts val="4148"/>
              </a:lnSpc>
              <a:buFont typeface="Arial"/>
              <a:buChar char="•"/>
            </a:pPr>
            <a:r>
              <a:rPr lang="en-US" sz="3006" spc="294">
                <a:solidFill>
                  <a:srgbClr val="F5FFF5"/>
                </a:solidFill>
                <a:latin typeface="DM Sans"/>
              </a:rPr>
              <a:t>Rôles et responsabilités de chaque membre</a:t>
            </a:r>
          </a:p>
          <a:p>
            <a:pPr marL="649073" indent="-324537" lvl="1">
              <a:lnSpc>
                <a:spcPts val="4148"/>
              </a:lnSpc>
              <a:buFont typeface="Arial"/>
              <a:buChar char="•"/>
            </a:pPr>
            <a:r>
              <a:rPr lang="en-US" sz="3006" spc="294">
                <a:solidFill>
                  <a:srgbClr val="F5FFF5"/>
                </a:solidFill>
                <a:latin typeface="DM Sans"/>
              </a:rPr>
              <a:t>Importance de la collaboration interfonctionnelle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14091" y="-5490145"/>
            <a:ext cx="12531108" cy="8771776"/>
          </a:xfrm>
          <a:custGeom>
            <a:avLst/>
            <a:gdLst/>
            <a:ahLst/>
            <a:cxnLst/>
            <a:rect r="r" b="b" t="t" l="l"/>
            <a:pathLst>
              <a:path h="8771776" w="12531108">
                <a:moveTo>
                  <a:pt x="0" y="0"/>
                </a:moveTo>
                <a:lnTo>
                  <a:pt x="12531108" y="0"/>
                </a:lnTo>
                <a:lnTo>
                  <a:pt x="12531108" y="8771776"/>
                </a:lnTo>
                <a:lnTo>
                  <a:pt x="0" y="8771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595367" y="704735"/>
            <a:ext cx="2057314" cy="2057314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l="-24976" t="0" r="-24976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9F29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092401" y="561860"/>
            <a:ext cx="5497424" cy="1304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63"/>
              </a:lnSpc>
              <a:spcBef>
                <a:spcPct val="0"/>
              </a:spcBef>
            </a:pPr>
            <a:r>
              <a:rPr lang="en-US" sz="7616" spc="106">
                <a:solidFill>
                  <a:srgbClr val="FFFBFB"/>
                </a:solidFill>
                <a:latin typeface="Now Heavy"/>
              </a:rPr>
              <a:t>L’EQUIPE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2595367" y="3006395"/>
            <a:ext cx="2057314" cy="2057314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5"/>
              <a:stretch>
                <a:fillRect l="-16666" t="0" r="-16666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5C41D9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767387" y="869617"/>
            <a:ext cx="4760768" cy="52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26"/>
              </a:lnSpc>
            </a:pPr>
            <a:r>
              <a:rPr lang="en-US" sz="3019">
                <a:solidFill>
                  <a:srgbClr val="2B26AD"/>
                </a:solidFill>
                <a:latin typeface="Now Bold"/>
              </a:rPr>
              <a:t>Développeurs Back-end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12362" y="3224481"/>
            <a:ext cx="5158030" cy="52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26"/>
              </a:lnSpc>
            </a:pPr>
            <a:r>
              <a:rPr lang="en-US" sz="3019">
                <a:solidFill>
                  <a:srgbClr val="2B26AD"/>
                </a:solidFill>
                <a:latin typeface="Now Bold"/>
              </a:rPr>
              <a:t>Développeurs Front-end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2578700" y="5223291"/>
            <a:ext cx="2057314" cy="2057314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l="-24976" t="0" r="-24976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2578700" y="7524951"/>
            <a:ext cx="2057314" cy="2057314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5"/>
              <a:stretch>
                <a:fillRect l="-16666" t="0" r="-16666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00438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834850" y="5602712"/>
            <a:ext cx="4300780" cy="52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26"/>
              </a:lnSpc>
            </a:pPr>
            <a:r>
              <a:rPr lang="en-US" sz="3019">
                <a:solidFill>
                  <a:srgbClr val="2B26AD"/>
                </a:solidFill>
                <a:latin typeface="Now Bold"/>
              </a:rPr>
              <a:t>Designers UX/UI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767387" y="7467801"/>
            <a:ext cx="4300780" cy="53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26"/>
              </a:lnSpc>
            </a:pPr>
            <a:r>
              <a:rPr lang="en-US" sz="3019">
                <a:solidFill>
                  <a:srgbClr val="2B26AD"/>
                </a:solidFill>
                <a:latin typeface="Montserrat Light Bold"/>
              </a:rPr>
              <a:t>Testeurs QA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812362" y="1400699"/>
            <a:ext cx="4715792" cy="118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8"/>
              </a:lnSpc>
              <a:spcBef>
                <a:spcPct val="0"/>
              </a:spcBef>
            </a:pPr>
            <a:r>
              <a:rPr lang="en-US" sz="2284">
                <a:solidFill>
                  <a:srgbClr val="000000"/>
                </a:solidFill>
                <a:latin typeface="DM Sans Bold"/>
              </a:rPr>
              <a:t>Responsables de la conception et de la mise en œuvre des fonctionnalités du côté serveur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857338" y="3768759"/>
            <a:ext cx="4715792" cy="780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8"/>
              </a:lnSpc>
              <a:spcBef>
                <a:spcPct val="0"/>
              </a:spcBef>
            </a:pPr>
            <a:r>
              <a:rPr lang="en-US" sz="2284">
                <a:solidFill>
                  <a:srgbClr val="000000"/>
                </a:solidFill>
                <a:latin typeface="DM Sans Bold"/>
              </a:rPr>
              <a:t>Chargés de créer une interface utilisateur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879826" y="6151502"/>
            <a:ext cx="4715792" cy="780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8"/>
              </a:lnSpc>
              <a:spcBef>
                <a:spcPct val="0"/>
              </a:spcBef>
            </a:pPr>
            <a:r>
              <a:rPr lang="en-US" sz="2284">
                <a:solidFill>
                  <a:srgbClr val="000000"/>
                </a:solidFill>
                <a:latin typeface="DM Sans Bold"/>
              </a:rPr>
              <a:t>Se concentrent sur l'expérience utilisateur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812362" y="8029291"/>
            <a:ext cx="5928487" cy="118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8"/>
              </a:lnSpc>
              <a:spcBef>
                <a:spcPct val="0"/>
              </a:spcBef>
            </a:pPr>
            <a:r>
              <a:rPr lang="en-US" sz="2284">
                <a:solidFill>
                  <a:srgbClr val="000000"/>
                </a:solidFill>
                <a:latin typeface="DM Sans Bold"/>
              </a:rPr>
              <a:t>Responsables de la planification et de la réalisation de tests rigoureux à chaque étape du développement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-7280374" y="7108194"/>
            <a:ext cx="12531108" cy="8771776"/>
          </a:xfrm>
          <a:custGeom>
            <a:avLst/>
            <a:gdLst/>
            <a:ahLst/>
            <a:cxnLst/>
            <a:rect r="r" b="b" t="t" l="l"/>
            <a:pathLst>
              <a:path h="8771776" w="12531108">
                <a:moveTo>
                  <a:pt x="0" y="0"/>
                </a:moveTo>
                <a:lnTo>
                  <a:pt x="12531108" y="0"/>
                </a:lnTo>
                <a:lnTo>
                  <a:pt x="12531108" y="8771775"/>
                </a:lnTo>
                <a:lnTo>
                  <a:pt x="0" y="8771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11472">
            <a:off x="12707432" y="-3010953"/>
            <a:ext cx="9518983" cy="7095969"/>
          </a:xfrm>
          <a:custGeom>
            <a:avLst/>
            <a:gdLst/>
            <a:ahLst/>
            <a:cxnLst/>
            <a:rect r="r" b="b" t="t" l="l"/>
            <a:pathLst>
              <a:path h="7095969" w="9518983">
                <a:moveTo>
                  <a:pt x="0" y="0"/>
                </a:moveTo>
                <a:lnTo>
                  <a:pt x="9518982" y="0"/>
                </a:lnTo>
                <a:lnTo>
                  <a:pt x="9518982" y="7095969"/>
                </a:lnTo>
                <a:lnTo>
                  <a:pt x="0" y="709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24906">
            <a:off x="-2603231" y="6087749"/>
            <a:ext cx="8506356" cy="6341102"/>
          </a:xfrm>
          <a:custGeom>
            <a:avLst/>
            <a:gdLst/>
            <a:ahLst/>
            <a:cxnLst/>
            <a:rect r="r" b="b" t="t" l="l"/>
            <a:pathLst>
              <a:path h="6341102" w="8506356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63301" y="2591969"/>
            <a:ext cx="14809011" cy="434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253"/>
              </a:lnSpc>
            </a:pPr>
            <a:r>
              <a:rPr lang="en-US" sz="12593" spc="629">
                <a:solidFill>
                  <a:srgbClr val="FFFBFB"/>
                </a:solidFill>
                <a:latin typeface="Now Heavy"/>
              </a:rPr>
              <a:t>PLANIFICATION DU PROJET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778277" y="1028700"/>
            <a:ext cx="1264709" cy="1264709"/>
          </a:xfrm>
          <a:custGeom>
            <a:avLst/>
            <a:gdLst/>
            <a:ahLst/>
            <a:cxnLst/>
            <a:rect r="r" b="b" t="t" l="l"/>
            <a:pathLst>
              <a:path h="1264709" w="1264709">
                <a:moveTo>
                  <a:pt x="0" y="0"/>
                </a:moveTo>
                <a:lnTo>
                  <a:pt x="1264709" y="0"/>
                </a:lnTo>
                <a:lnTo>
                  <a:pt x="1264709" y="1264709"/>
                </a:lnTo>
                <a:lnTo>
                  <a:pt x="0" y="1264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69560" y="1427539"/>
            <a:ext cx="482144" cy="467032"/>
          </a:xfrm>
          <a:custGeom>
            <a:avLst/>
            <a:gdLst/>
            <a:ahLst/>
            <a:cxnLst/>
            <a:rect r="r" b="b" t="t" l="l"/>
            <a:pathLst>
              <a:path h="467032" w="482144">
                <a:moveTo>
                  <a:pt x="0" y="0"/>
                </a:moveTo>
                <a:lnTo>
                  <a:pt x="482144" y="0"/>
                </a:lnTo>
                <a:lnTo>
                  <a:pt x="482144" y="467031"/>
                </a:lnTo>
                <a:lnTo>
                  <a:pt x="0" y="467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4340" y="2389503"/>
            <a:ext cx="2112583" cy="385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55"/>
              </a:lnSpc>
              <a:spcBef>
                <a:spcPct val="0"/>
              </a:spcBef>
            </a:pPr>
            <a:r>
              <a:rPr lang="en-US" sz="2286" spc="224">
                <a:solidFill>
                  <a:srgbClr val="F5FFF5"/>
                </a:solidFill>
                <a:latin typeface="DM Sans"/>
              </a:rPr>
              <a:t>FAUGET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94453" y="7153851"/>
            <a:ext cx="8299094" cy="156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9073" indent="-324537" lvl="1">
              <a:lnSpc>
                <a:spcPts val="4148"/>
              </a:lnSpc>
              <a:buFont typeface="Arial"/>
              <a:buChar char="•"/>
            </a:pPr>
            <a:r>
              <a:rPr lang="en-US" sz="3006" spc="294">
                <a:solidFill>
                  <a:srgbClr val="F5FFF5"/>
                </a:solidFill>
                <a:latin typeface="DM Sans"/>
              </a:rPr>
              <a:t>Calendrier du projet basé sur le modèle du Cycle en V ( Diagramme de GANTT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18512" y="489282"/>
            <a:ext cx="1745578" cy="60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65"/>
              </a:lnSpc>
              <a:spcBef>
                <a:spcPct val="0"/>
              </a:spcBef>
            </a:pPr>
            <a:r>
              <a:rPr lang="en-US" sz="3546">
                <a:solidFill>
                  <a:srgbClr val="000000"/>
                </a:solidFill>
                <a:latin typeface="Muli Bold"/>
              </a:rPr>
              <a:t>GANTT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754858" y="1844551"/>
            <a:ext cx="1126064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000000"/>
                </a:solidFill>
                <a:latin typeface="Muli Bold"/>
              </a:rPr>
              <a:t>JAN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25536" y="1844551"/>
            <a:ext cx="1123326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000000"/>
                </a:solidFill>
                <a:latin typeface="Muli Bold"/>
              </a:rPr>
              <a:t>FEB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50182" y="1844551"/>
            <a:ext cx="1404218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000000"/>
                </a:solidFill>
                <a:latin typeface="Muli Bold"/>
              </a:rPr>
              <a:t>MAR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82174" y="1844551"/>
            <a:ext cx="1404218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000000"/>
                </a:solidFill>
                <a:latin typeface="Muli Bold"/>
              </a:rPr>
              <a:t>APR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14167" y="1829215"/>
            <a:ext cx="1404218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000000"/>
                </a:solidFill>
                <a:latin typeface="Muli Bold"/>
              </a:rPr>
              <a:t>MAY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46159" y="1829215"/>
            <a:ext cx="1404218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000000"/>
                </a:solidFill>
                <a:latin typeface="Muli Bold"/>
              </a:rPr>
              <a:t>JUN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78151" y="1829215"/>
            <a:ext cx="1404218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000000"/>
                </a:solidFill>
                <a:latin typeface="Muli Bold"/>
              </a:rPr>
              <a:t>JUL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10144" y="1829215"/>
            <a:ext cx="1404218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000000"/>
                </a:solidFill>
                <a:latin typeface="Muli Bold"/>
              </a:rPr>
              <a:t>AUG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42136" y="1829215"/>
            <a:ext cx="1404218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000000"/>
                </a:solidFill>
                <a:latin typeface="Muli Bold"/>
              </a:rPr>
              <a:t>SEP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74129" y="1829215"/>
            <a:ext cx="1404218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000000"/>
                </a:solidFill>
                <a:latin typeface="Muli Bold"/>
              </a:rPr>
              <a:t>OCT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06121" y="1829215"/>
            <a:ext cx="1404218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000000"/>
                </a:solidFill>
                <a:latin typeface="Muli Bold"/>
              </a:rPr>
              <a:t>NOV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38114" y="1829215"/>
            <a:ext cx="1404218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000000"/>
                </a:solidFill>
                <a:latin typeface="Muli Bold"/>
              </a:rPr>
              <a:t>DEC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64090" y="489282"/>
            <a:ext cx="3233662" cy="60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65"/>
              </a:lnSpc>
              <a:spcBef>
                <a:spcPct val="0"/>
              </a:spcBef>
            </a:pPr>
            <a:r>
              <a:rPr lang="en-US" sz="3546" u="none">
                <a:solidFill>
                  <a:srgbClr val="5271FF"/>
                </a:solidFill>
                <a:latin typeface="Muli Bold"/>
              </a:rPr>
              <a:t>CHART</a:t>
            </a:r>
          </a:p>
        </p:txBody>
      </p:sp>
      <p:grpSp>
        <p:nvGrpSpPr>
          <p:cNvPr name="Group 16" id="16"/>
          <p:cNvGrpSpPr/>
          <p:nvPr/>
        </p:nvGrpSpPr>
        <p:grpSpPr>
          <a:xfrm rot="-5400000">
            <a:off x="10974531" y="-4232563"/>
            <a:ext cx="285244" cy="10089289"/>
            <a:chOff x="0" y="0"/>
            <a:chExt cx="66726" cy="23601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726" cy="2360157"/>
            </a:xfrm>
            <a:custGeom>
              <a:avLst/>
              <a:gdLst/>
              <a:ahLst/>
              <a:cxnLst/>
              <a:rect r="r" b="b" t="t" l="l"/>
              <a:pathLst>
                <a:path h="2360157" w="66726">
                  <a:moveTo>
                    <a:pt x="33363" y="0"/>
                  </a:moveTo>
                  <a:lnTo>
                    <a:pt x="33363" y="0"/>
                  </a:lnTo>
                  <a:cubicBezTo>
                    <a:pt x="42212" y="0"/>
                    <a:pt x="50698" y="3515"/>
                    <a:pt x="56954" y="9772"/>
                  </a:cubicBezTo>
                  <a:cubicBezTo>
                    <a:pt x="63211" y="16029"/>
                    <a:pt x="66726" y="24515"/>
                    <a:pt x="66726" y="33363"/>
                  </a:cubicBezTo>
                  <a:lnTo>
                    <a:pt x="66726" y="2326793"/>
                  </a:lnTo>
                  <a:cubicBezTo>
                    <a:pt x="66726" y="2335642"/>
                    <a:pt x="63211" y="2344128"/>
                    <a:pt x="56954" y="2350385"/>
                  </a:cubicBezTo>
                  <a:cubicBezTo>
                    <a:pt x="50698" y="2356641"/>
                    <a:pt x="42212" y="2360157"/>
                    <a:pt x="33363" y="2360157"/>
                  </a:cubicBezTo>
                  <a:lnTo>
                    <a:pt x="33363" y="2360157"/>
                  </a:lnTo>
                  <a:cubicBezTo>
                    <a:pt x="24515" y="2360157"/>
                    <a:pt x="16029" y="2356641"/>
                    <a:pt x="9772" y="2350385"/>
                  </a:cubicBezTo>
                  <a:cubicBezTo>
                    <a:pt x="3515" y="2344128"/>
                    <a:pt x="0" y="2335642"/>
                    <a:pt x="0" y="2326793"/>
                  </a:cubicBezTo>
                  <a:lnTo>
                    <a:pt x="0" y="33363"/>
                  </a:lnTo>
                  <a:cubicBezTo>
                    <a:pt x="0" y="24515"/>
                    <a:pt x="3515" y="16029"/>
                    <a:pt x="9772" y="9772"/>
                  </a:cubicBezTo>
                  <a:cubicBezTo>
                    <a:pt x="16029" y="3515"/>
                    <a:pt x="24515" y="0"/>
                    <a:pt x="33363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66726" cy="2388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5400000">
            <a:off x="14860131" y="-49389"/>
            <a:ext cx="285244" cy="1745470"/>
            <a:chOff x="0" y="0"/>
            <a:chExt cx="66726" cy="4083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726" cy="408312"/>
            </a:xfrm>
            <a:custGeom>
              <a:avLst/>
              <a:gdLst/>
              <a:ahLst/>
              <a:cxnLst/>
              <a:rect r="r" b="b" t="t" l="l"/>
              <a:pathLst>
                <a:path h="408312" w="66726">
                  <a:moveTo>
                    <a:pt x="33363" y="0"/>
                  </a:moveTo>
                  <a:lnTo>
                    <a:pt x="33363" y="0"/>
                  </a:lnTo>
                  <a:cubicBezTo>
                    <a:pt x="42212" y="0"/>
                    <a:pt x="50698" y="3515"/>
                    <a:pt x="56954" y="9772"/>
                  </a:cubicBezTo>
                  <a:cubicBezTo>
                    <a:pt x="63211" y="16029"/>
                    <a:pt x="66726" y="24515"/>
                    <a:pt x="66726" y="33363"/>
                  </a:cubicBezTo>
                  <a:lnTo>
                    <a:pt x="66726" y="374949"/>
                  </a:lnTo>
                  <a:cubicBezTo>
                    <a:pt x="66726" y="383798"/>
                    <a:pt x="63211" y="392284"/>
                    <a:pt x="56954" y="398541"/>
                  </a:cubicBezTo>
                  <a:cubicBezTo>
                    <a:pt x="50698" y="404797"/>
                    <a:pt x="42212" y="408312"/>
                    <a:pt x="33363" y="408312"/>
                  </a:cubicBezTo>
                  <a:lnTo>
                    <a:pt x="33363" y="408312"/>
                  </a:lnTo>
                  <a:cubicBezTo>
                    <a:pt x="24515" y="408312"/>
                    <a:pt x="16029" y="404797"/>
                    <a:pt x="9772" y="398541"/>
                  </a:cubicBezTo>
                  <a:cubicBezTo>
                    <a:pt x="3515" y="392284"/>
                    <a:pt x="0" y="383798"/>
                    <a:pt x="0" y="374949"/>
                  </a:cubicBezTo>
                  <a:lnTo>
                    <a:pt x="0" y="33363"/>
                  </a:lnTo>
                  <a:cubicBezTo>
                    <a:pt x="0" y="24515"/>
                    <a:pt x="3515" y="16029"/>
                    <a:pt x="9772" y="9772"/>
                  </a:cubicBezTo>
                  <a:cubicBezTo>
                    <a:pt x="16029" y="3515"/>
                    <a:pt x="24515" y="0"/>
                    <a:pt x="33363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66726" cy="436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858866" y="2700663"/>
            <a:ext cx="2895991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000000"/>
                </a:solidFill>
                <a:latin typeface="Muli Bold"/>
              </a:rPr>
              <a:t>ANALYSE DES BESOINS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58079" y="3292641"/>
            <a:ext cx="1715265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000000"/>
                </a:solidFill>
                <a:latin typeface="Muli Bold"/>
              </a:rPr>
              <a:t>CONCEPTION</a:t>
            </a:r>
          </a:p>
        </p:txBody>
      </p:sp>
      <p:grpSp>
        <p:nvGrpSpPr>
          <p:cNvPr name="Group 24" id="24"/>
          <p:cNvGrpSpPr/>
          <p:nvPr/>
        </p:nvGrpSpPr>
        <p:grpSpPr>
          <a:xfrm rot="-5400000">
            <a:off x="10256966" y="-2836289"/>
            <a:ext cx="384213" cy="11388430"/>
            <a:chOff x="0" y="0"/>
            <a:chExt cx="89878" cy="266406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9878" cy="2664061"/>
            </a:xfrm>
            <a:custGeom>
              <a:avLst/>
              <a:gdLst/>
              <a:ahLst/>
              <a:cxnLst/>
              <a:rect r="r" b="b" t="t" l="l"/>
              <a:pathLst>
                <a:path h="2664061" w="89878">
                  <a:moveTo>
                    <a:pt x="44939" y="0"/>
                  </a:moveTo>
                  <a:lnTo>
                    <a:pt x="44939" y="0"/>
                  </a:lnTo>
                  <a:cubicBezTo>
                    <a:pt x="56857" y="0"/>
                    <a:pt x="68288" y="4735"/>
                    <a:pt x="76716" y="13162"/>
                  </a:cubicBezTo>
                  <a:cubicBezTo>
                    <a:pt x="85143" y="21590"/>
                    <a:pt x="89878" y="33020"/>
                    <a:pt x="89878" y="44939"/>
                  </a:cubicBezTo>
                  <a:lnTo>
                    <a:pt x="89878" y="2619122"/>
                  </a:lnTo>
                  <a:cubicBezTo>
                    <a:pt x="89878" y="2643941"/>
                    <a:pt x="69758" y="2664061"/>
                    <a:pt x="44939" y="2664061"/>
                  </a:cubicBezTo>
                  <a:lnTo>
                    <a:pt x="44939" y="2664061"/>
                  </a:lnTo>
                  <a:cubicBezTo>
                    <a:pt x="20120" y="2664061"/>
                    <a:pt x="0" y="2643941"/>
                    <a:pt x="0" y="2619122"/>
                  </a:cubicBezTo>
                  <a:lnTo>
                    <a:pt x="0" y="44939"/>
                  </a:lnTo>
                  <a:cubicBezTo>
                    <a:pt x="0" y="20120"/>
                    <a:pt x="20120" y="0"/>
                    <a:pt x="4493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89878" cy="2692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-5400000">
            <a:off x="5939831" y="1492111"/>
            <a:ext cx="372948" cy="2742895"/>
            <a:chOff x="0" y="0"/>
            <a:chExt cx="87243" cy="64163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7243" cy="641637"/>
            </a:xfrm>
            <a:custGeom>
              <a:avLst/>
              <a:gdLst/>
              <a:ahLst/>
              <a:cxnLst/>
              <a:rect r="r" b="b" t="t" l="l"/>
              <a:pathLst>
                <a:path h="641637" w="87243">
                  <a:moveTo>
                    <a:pt x="43621" y="0"/>
                  </a:moveTo>
                  <a:lnTo>
                    <a:pt x="43621" y="0"/>
                  </a:lnTo>
                  <a:cubicBezTo>
                    <a:pt x="67713" y="0"/>
                    <a:pt x="87243" y="19530"/>
                    <a:pt x="87243" y="43621"/>
                  </a:cubicBezTo>
                  <a:lnTo>
                    <a:pt x="87243" y="598016"/>
                  </a:lnTo>
                  <a:cubicBezTo>
                    <a:pt x="87243" y="609585"/>
                    <a:pt x="82647" y="620680"/>
                    <a:pt x="74466" y="628861"/>
                  </a:cubicBezTo>
                  <a:cubicBezTo>
                    <a:pt x="66286" y="637041"/>
                    <a:pt x="55190" y="641637"/>
                    <a:pt x="43621" y="641637"/>
                  </a:cubicBezTo>
                  <a:lnTo>
                    <a:pt x="43621" y="641637"/>
                  </a:lnTo>
                  <a:cubicBezTo>
                    <a:pt x="19530" y="641637"/>
                    <a:pt x="0" y="622107"/>
                    <a:pt x="0" y="598016"/>
                  </a:cubicBezTo>
                  <a:lnTo>
                    <a:pt x="0" y="43621"/>
                  </a:lnTo>
                  <a:cubicBezTo>
                    <a:pt x="0" y="32052"/>
                    <a:pt x="4596" y="20957"/>
                    <a:pt x="12776" y="12776"/>
                  </a:cubicBezTo>
                  <a:cubicBezTo>
                    <a:pt x="20957" y="4596"/>
                    <a:pt x="32052" y="0"/>
                    <a:pt x="43621" y="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87243" cy="670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5400000">
            <a:off x="10256966" y="-2251040"/>
            <a:ext cx="384213" cy="11388430"/>
            <a:chOff x="0" y="0"/>
            <a:chExt cx="89878" cy="266406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9878" cy="2664061"/>
            </a:xfrm>
            <a:custGeom>
              <a:avLst/>
              <a:gdLst/>
              <a:ahLst/>
              <a:cxnLst/>
              <a:rect r="r" b="b" t="t" l="l"/>
              <a:pathLst>
                <a:path h="2664061" w="89878">
                  <a:moveTo>
                    <a:pt x="44939" y="0"/>
                  </a:moveTo>
                  <a:lnTo>
                    <a:pt x="44939" y="0"/>
                  </a:lnTo>
                  <a:cubicBezTo>
                    <a:pt x="56857" y="0"/>
                    <a:pt x="68288" y="4735"/>
                    <a:pt x="76716" y="13162"/>
                  </a:cubicBezTo>
                  <a:cubicBezTo>
                    <a:pt x="85143" y="21590"/>
                    <a:pt x="89878" y="33020"/>
                    <a:pt x="89878" y="44939"/>
                  </a:cubicBezTo>
                  <a:lnTo>
                    <a:pt x="89878" y="2619122"/>
                  </a:lnTo>
                  <a:cubicBezTo>
                    <a:pt x="89878" y="2643941"/>
                    <a:pt x="69758" y="2664061"/>
                    <a:pt x="44939" y="2664061"/>
                  </a:cubicBezTo>
                  <a:lnTo>
                    <a:pt x="44939" y="2664061"/>
                  </a:lnTo>
                  <a:cubicBezTo>
                    <a:pt x="20120" y="2664061"/>
                    <a:pt x="0" y="2643941"/>
                    <a:pt x="0" y="2619122"/>
                  </a:cubicBezTo>
                  <a:lnTo>
                    <a:pt x="0" y="44939"/>
                  </a:lnTo>
                  <a:cubicBezTo>
                    <a:pt x="0" y="20120"/>
                    <a:pt x="20120" y="0"/>
                    <a:pt x="4493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89878" cy="2692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-5400000">
            <a:off x="7016082" y="1873845"/>
            <a:ext cx="372948" cy="3149926"/>
            <a:chOff x="0" y="0"/>
            <a:chExt cx="87243" cy="73685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7243" cy="736853"/>
            </a:xfrm>
            <a:custGeom>
              <a:avLst/>
              <a:gdLst/>
              <a:ahLst/>
              <a:cxnLst/>
              <a:rect r="r" b="b" t="t" l="l"/>
              <a:pathLst>
                <a:path h="736853" w="87243">
                  <a:moveTo>
                    <a:pt x="43621" y="0"/>
                  </a:moveTo>
                  <a:lnTo>
                    <a:pt x="43621" y="0"/>
                  </a:lnTo>
                  <a:cubicBezTo>
                    <a:pt x="67713" y="0"/>
                    <a:pt x="87243" y="19530"/>
                    <a:pt x="87243" y="43621"/>
                  </a:cubicBezTo>
                  <a:lnTo>
                    <a:pt x="87243" y="693231"/>
                  </a:lnTo>
                  <a:cubicBezTo>
                    <a:pt x="87243" y="704800"/>
                    <a:pt x="82647" y="715896"/>
                    <a:pt x="74466" y="724076"/>
                  </a:cubicBezTo>
                  <a:cubicBezTo>
                    <a:pt x="66286" y="732257"/>
                    <a:pt x="55190" y="736853"/>
                    <a:pt x="43621" y="736853"/>
                  </a:cubicBezTo>
                  <a:lnTo>
                    <a:pt x="43621" y="736853"/>
                  </a:lnTo>
                  <a:cubicBezTo>
                    <a:pt x="32052" y="736853"/>
                    <a:pt x="20957" y="732257"/>
                    <a:pt x="12776" y="724076"/>
                  </a:cubicBezTo>
                  <a:cubicBezTo>
                    <a:pt x="4596" y="715896"/>
                    <a:pt x="0" y="704800"/>
                    <a:pt x="0" y="693231"/>
                  </a:cubicBezTo>
                  <a:lnTo>
                    <a:pt x="0" y="43621"/>
                  </a:lnTo>
                  <a:cubicBezTo>
                    <a:pt x="0" y="32052"/>
                    <a:pt x="4596" y="20957"/>
                    <a:pt x="12776" y="12776"/>
                  </a:cubicBezTo>
                  <a:cubicBezTo>
                    <a:pt x="20957" y="4596"/>
                    <a:pt x="32052" y="0"/>
                    <a:pt x="43621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87243" cy="765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858866" y="3884619"/>
            <a:ext cx="3459023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000000"/>
                </a:solidFill>
                <a:latin typeface="Muli Bold"/>
              </a:rPr>
              <a:t>BACK-END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558079" y="4476598"/>
            <a:ext cx="1715265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000000"/>
                </a:solidFill>
                <a:latin typeface="Muli Bold"/>
              </a:rPr>
              <a:t>FRONT-END</a:t>
            </a:r>
          </a:p>
        </p:txBody>
      </p:sp>
      <p:grpSp>
        <p:nvGrpSpPr>
          <p:cNvPr name="Group 38" id="38"/>
          <p:cNvGrpSpPr/>
          <p:nvPr/>
        </p:nvGrpSpPr>
        <p:grpSpPr>
          <a:xfrm rot="-5400000">
            <a:off x="10256966" y="-1655697"/>
            <a:ext cx="384213" cy="11388430"/>
            <a:chOff x="0" y="0"/>
            <a:chExt cx="89878" cy="2664061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9878" cy="2664061"/>
            </a:xfrm>
            <a:custGeom>
              <a:avLst/>
              <a:gdLst/>
              <a:ahLst/>
              <a:cxnLst/>
              <a:rect r="r" b="b" t="t" l="l"/>
              <a:pathLst>
                <a:path h="2664061" w="89878">
                  <a:moveTo>
                    <a:pt x="44939" y="0"/>
                  </a:moveTo>
                  <a:lnTo>
                    <a:pt x="44939" y="0"/>
                  </a:lnTo>
                  <a:cubicBezTo>
                    <a:pt x="56857" y="0"/>
                    <a:pt x="68288" y="4735"/>
                    <a:pt x="76716" y="13162"/>
                  </a:cubicBezTo>
                  <a:cubicBezTo>
                    <a:pt x="85143" y="21590"/>
                    <a:pt x="89878" y="33020"/>
                    <a:pt x="89878" y="44939"/>
                  </a:cubicBezTo>
                  <a:lnTo>
                    <a:pt x="89878" y="2619122"/>
                  </a:lnTo>
                  <a:cubicBezTo>
                    <a:pt x="89878" y="2643941"/>
                    <a:pt x="69758" y="2664061"/>
                    <a:pt x="44939" y="2664061"/>
                  </a:cubicBezTo>
                  <a:lnTo>
                    <a:pt x="44939" y="2664061"/>
                  </a:lnTo>
                  <a:cubicBezTo>
                    <a:pt x="20120" y="2664061"/>
                    <a:pt x="0" y="2643941"/>
                    <a:pt x="0" y="2619122"/>
                  </a:cubicBezTo>
                  <a:lnTo>
                    <a:pt x="0" y="44939"/>
                  </a:lnTo>
                  <a:cubicBezTo>
                    <a:pt x="0" y="20120"/>
                    <a:pt x="20120" y="0"/>
                    <a:pt x="4493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89878" cy="2692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-5400000">
            <a:off x="7417410" y="2067859"/>
            <a:ext cx="372948" cy="3952583"/>
            <a:chOff x="0" y="0"/>
            <a:chExt cx="87243" cy="924616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7243" cy="924616"/>
            </a:xfrm>
            <a:custGeom>
              <a:avLst/>
              <a:gdLst/>
              <a:ahLst/>
              <a:cxnLst/>
              <a:rect r="r" b="b" t="t" l="l"/>
              <a:pathLst>
                <a:path h="924616" w="87243">
                  <a:moveTo>
                    <a:pt x="43621" y="0"/>
                  </a:moveTo>
                  <a:lnTo>
                    <a:pt x="43621" y="0"/>
                  </a:lnTo>
                  <a:cubicBezTo>
                    <a:pt x="67713" y="0"/>
                    <a:pt x="87243" y="19530"/>
                    <a:pt x="87243" y="43621"/>
                  </a:cubicBezTo>
                  <a:lnTo>
                    <a:pt x="87243" y="880994"/>
                  </a:lnTo>
                  <a:cubicBezTo>
                    <a:pt x="87243" y="905086"/>
                    <a:pt x="67713" y="924616"/>
                    <a:pt x="43621" y="924616"/>
                  </a:cubicBezTo>
                  <a:lnTo>
                    <a:pt x="43621" y="924616"/>
                  </a:lnTo>
                  <a:cubicBezTo>
                    <a:pt x="32052" y="924616"/>
                    <a:pt x="20957" y="920020"/>
                    <a:pt x="12776" y="911839"/>
                  </a:cubicBezTo>
                  <a:cubicBezTo>
                    <a:pt x="4596" y="903659"/>
                    <a:pt x="0" y="892563"/>
                    <a:pt x="0" y="880994"/>
                  </a:cubicBezTo>
                  <a:lnTo>
                    <a:pt x="0" y="43621"/>
                  </a:lnTo>
                  <a:cubicBezTo>
                    <a:pt x="0" y="32052"/>
                    <a:pt x="4596" y="20957"/>
                    <a:pt x="12776" y="12776"/>
                  </a:cubicBezTo>
                  <a:cubicBezTo>
                    <a:pt x="20957" y="4596"/>
                    <a:pt x="32052" y="0"/>
                    <a:pt x="43621" y="0"/>
                  </a:cubicBezTo>
                  <a:close/>
                </a:path>
              </a:pathLst>
            </a:custGeom>
            <a:solidFill>
              <a:srgbClr val="CB6CE6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87243" cy="953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-5400000">
            <a:off x="10256966" y="-1060354"/>
            <a:ext cx="384213" cy="11388430"/>
            <a:chOff x="0" y="0"/>
            <a:chExt cx="89878" cy="2664061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9878" cy="2664061"/>
            </a:xfrm>
            <a:custGeom>
              <a:avLst/>
              <a:gdLst/>
              <a:ahLst/>
              <a:cxnLst/>
              <a:rect r="r" b="b" t="t" l="l"/>
              <a:pathLst>
                <a:path h="2664061" w="89878">
                  <a:moveTo>
                    <a:pt x="44939" y="0"/>
                  </a:moveTo>
                  <a:lnTo>
                    <a:pt x="44939" y="0"/>
                  </a:lnTo>
                  <a:cubicBezTo>
                    <a:pt x="56857" y="0"/>
                    <a:pt x="68288" y="4735"/>
                    <a:pt x="76716" y="13162"/>
                  </a:cubicBezTo>
                  <a:cubicBezTo>
                    <a:pt x="85143" y="21590"/>
                    <a:pt x="89878" y="33020"/>
                    <a:pt x="89878" y="44939"/>
                  </a:cubicBezTo>
                  <a:lnTo>
                    <a:pt x="89878" y="2619122"/>
                  </a:lnTo>
                  <a:cubicBezTo>
                    <a:pt x="89878" y="2643941"/>
                    <a:pt x="69758" y="2664061"/>
                    <a:pt x="44939" y="2664061"/>
                  </a:cubicBezTo>
                  <a:lnTo>
                    <a:pt x="44939" y="2664061"/>
                  </a:lnTo>
                  <a:cubicBezTo>
                    <a:pt x="20120" y="2664061"/>
                    <a:pt x="0" y="2643941"/>
                    <a:pt x="0" y="2619122"/>
                  </a:cubicBezTo>
                  <a:lnTo>
                    <a:pt x="0" y="44939"/>
                  </a:lnTo>
                  <a:cubicBezTo>
                    <a:pt x="0" y="20120"/>
                    <a:pt x="20120" y="0"/>
                    <a:pt x="4493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28575"/>
              <a:ext cx="89878" cy="2692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-5400000">
            <a:off x="7720891" y="3932692"/>
            <a:ext cx="372948" cy="1413603"/>
            <a:chOff x="0" y="0"/>
            <a:chExt cx="87243" cy="33068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7243" cy="330680"/>
            </a:xfrm>
            <a:custGeom>
              <a:avLst/>
              <a:gdLst/>
              <a:ahLst/>
              <a:cxnLst/>
              <a:rect r="r" b="b" t="t" l="l"/>
              <a:pathLst>
                <a:path h="330680" w="87243">
                  <a:moveTo>
                    <a:pt x="43621" y="0"/>
                  </a:moveTo>
                  <a:lnTo>
                    <a:pt x="43621" y="0"/>
                  </a:lnTo>
                  <a:cubicBezTo>
                    <a:pt x="67713" y="0"/>
                    <a:pt x="87243" y="19530"/>
                    <a:pt x="87243" y="43621"/>
                  </a:cubicBezTo>
                  <a:lnTo>
                    <a:pt x="87243" y="287058"/>
                  </a:lnTo>
                  <a:cubicBezTo>
                    <a:pt x="87243" y="311150"/>
                    <a:pt x="67713" y="330680"/>
                    <a:pt x="43621" y="330680"/>
                  </a:cubicBezTo>
                  <a:lnTo>
                    <a:pt x="43621" y="330680"/>
                  </a:lnTo>
                  <a:cubicBezTo>
                    <a:pt x="32052" y="330680"/>
                    <a:pt x="20957" y="326084"/>
                    <a:pt x="12776" y="317903"/>
                  </a:cubicBezTo>
                  <a:cubicBezTo>
                    <a:pt x="4596" y="309723"/>
                    <a:pt x="0" y="298628"/>
                    <a:pt x="0" y="287058"/>
                  </a:cubicBezTo>
                  <a:lnTo>
                    <a:pt x="0" y="43621"/>
                  </a:lnTo>
                  <a:cubicBezTo>
                    <a:pt x="0" y="32052"/>
                    <a:pt x="4596" y="20957"/>
                    <a:pt x="12776" y="12776"/>
                  </a:cubicBezTo>
                  <a:cubicBezTo>
                    <a:pt x="20957" y="4596"/>
                    <a:pt x="32052" y="0"/>
                    <a:pt x="43621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28575"/>
              <a:ext cx="87243" cy="359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4946445" y="2706295"/>
            <a:ext cx="2256111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FFFFFF"/>
                </a:solidFill>
                <a:latin typeface="Muli Bold"/>
              </a:rPr>
              <a:t>1 JAN - 25 MAR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2558079" y="5071941"/>
            <a:ext cx="1715265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000000"/>
                </a:solidFill>
                <a:latin typeface="Muli Bold"/>
              </a:rPr>
              <a:t>DESIGN UX/UI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083409" y="5663919"/>
            <a:ext cx="2189936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000000"/>
                </a:solidFill>
                <a:latin typeface="Muli Bold"/>
              </a:rPr>
              <a:t>TESTS UNITAIRES</a:t>
            </a:r>
          </a:p>
        </p:txBody>
      </p:sp>
      <p:grpSp>
        <p:nvGrpSpPr>
          <p:cNvPr name="Group 53" id="53"/>
          <p:cNvGrpSpPr/>
          <p:nvPr/>
        </p:nvGrpSpPr>
        <p:grpSpPr>
          <a:xfrm rot="-5400000">
            <a:off x="10256966" y="-465011"/>
            <a:ext cx="384213" cy="11388430"/>
            <a:chOff x="0" y="0"/>
            <a:chExt cx="89878" cy="2664061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9878" cy="2664061"/>
            </a:xfrm>
            <a:custGeom>
              <a:avLst/>
              <a:gdLst/>
              <a:ahLst/>
              <a:cxnLst/>
              <a:rect r="r" b="b" t="t" l="l"/>
              <a:pathLst>
                <a:path h="2664061" w="89878">
                  <a:moveTo>
                    <a:pt x="44939" y="0"/>
                  </a:moveTo>
                  <a:lnTo>
                    <a:pt x="44939" y="0"/>
                  </a:lnTo>
                  <a:cubicBezTo>
                    <a:pt x="56857" y="0"/>
                    <a:pt x="68288" y="4735"/>
                    <a:pt x="76716" y="13162"/>
                  </a:cubicBezTo>
                  <a:cubicBezTo>
                    <a:pt x="85143" y="21590"/>
                    <a:pt x="89878" y="33020"/>
                    <a:pt x="89878" y="44939"/>
                  </a:cubicBezTo>
                  <a:lnTo>
                    <a:pt x="89878" y="2619122"/>
                  </a:lnTo>
                  <a:cubicBezTo>
                    <a:pt x="89878" y="2643941"/>
                    <a:pt x="69758" y="2664061"/>
                    <a:pt x="44939" y="2664061"/>
                  </a:cubicBezTo>
                  <a:lnTo>
                    <a:pt x="44939" y="2664061"/>
                  </a:lnTo>
                  <a:cubicBezTo>
                    <a:pt x="20120" y="2664061"/>
                    <a:pt x="0" y="2643941"/>
                    <a:pt x="0" y="2619122"/>
                  </a:cubicBezTo>
                  <a:lnTo>
                    <a:pt x="0" y="44939"/>
                  </a:lnTo>
                  <a:cubicBezTo>
                    <a:pt x="0" y="20120"/>
                    <a:pt x="20120" y="0"/>
                    <a:pt x="4493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28575"/>
              <a:ext cx="89878" cy="2692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-5400000">
            <a:off x="5939831" y="3863389"/>
            <a:ext cx="372948" cy="2742895"/>
            <a:chOff x="0" y="0"/>
            <a:chExt cx="87243" cy="641637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7243" cy="641637"/>
            </a:xfrm>
            <a:custGeom>
              <a:avLst/>
              <a:gdLst/>
              <a:ahLst/>
              <a:cxnLst/>
              <a:rect r="r" b="b" t="t" l="l"/>
              <a:pathLst>
                <a:path h="641637" w="87243">
                  <a:moveTo>
                    <a:pt x="43621" y="0"/>
                  </a:moveTo>
                  <a:lnTo>
                    <a:pt x="43621" y="0"/>
                  </a:lnTo>
                  <a:cubicBezTo>
                    <a:pt x="67713" y="0"/>
                    <a:pt x="87243" y="19530"/>
                    <a:pt x="87243" y="43621"/>
                  </a:cubicBezTo>
                  <a:lnTo>
                    <a:pt x="87243" y="598016"/>
                  </a:lnTo>
                  <a:cubicBezTo>
                    <a:pt x="87243" y="609585"/>
                    <a:pt x="82647" y="620680"/>
                    <a:pt x="74466" y="628861"/>
                  </a:cubicBezTo>
                  <a:cubicBezTo>
                    <a:pt x="66286" y="637041"/>
                    <a:pt x="55190" y="641637"/>
                    <a:pt x="43621" y="641637"/>
                  </a:cubicBezTo>
                  <a:lnTo>
                    <a:pt x="43621" y="641637"/>
                  </a:lnTo>
                  <a:cubicBezTo>
                    <a:pt x="19530" y="641637"/>
                    <a:pt x="0" y="622107"/>
                    <a:pt x="0" y="598016"/>
                  </a:cubicBezTo>
                  <a:lnTo>
                    <a:pt x="0" y="43621"/>
                  </a:lnTo>
                  <a:cubicBezTo>
                    <a:pt x="0" y="32052"/>
                    <a:pt x="4596" y="20957"/>
                    <a:pt x="12776" y="12776"/>
                  </a:cubicBezTo>
                  <a:cubicBezTo>
                    <a:pt x="20957" y="4596"/>
                    <a:pt x="32052" y="0"/>
                    <a:pt x="43621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28575"/>
              <a:ext cx="87243" cy="670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-5400000">
            <a:off x="10256966" y="120238"/>
            <a:ext cx="384213" cy="11388430"/>
            <a:chOff x="0" y="0"/>
            <a:chExt cx="89878" cy="2664061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89878" cy="2664061"/>
            </a:xfrm>
            <a:custGeom>
              <a:avLst/>
              <a:gdLst/>
              <a:ahLst/>
              <a:cxnLst/>
              <a:rect r="r" b="b" t="t" l="l"/>
              <a:pathLst>
                <a:path h="2664061" w="89878">
                  <a:moveTo>
                    <a:pt x="44939" y="0"/>
                  </a:moveTo>
                  <a:lnTo>
                    <a:pt x="44939" y="0"/>
                  </a:lnTo>
                  <a:cubicBezTo>
                    <a:pt x="56857" y="0"/>
                    <a:pt x="68288" y="4735"/>
                    <a:pt x="76716" y="13162"/>
                  </a:cubicBezTo>
                  <a:cubicBezTo>
                    <a:pt x="85143" y="21590"/>
                    <a:pt x="89878" y="33020"/>
                    <a:pt x="89878" y="44939"/>
                  </a:cubicBezTo>
                  <a:lnTo>
                    <a:pt x="89878" y="2619122"/>
                  </a:lnTo>
                  <a:cubicBezTo>
                    <a:pt x="89878" y="2643941"/>
                    <a:pt x="69758" y="2664061"/>
                    <a:pt x="44939" y="2664061"/>
                  </a:cubicBezTo>
                  <a:lnTo>
                    <a:pt x="44939" y="2664061"/>
                  </a:lnTo>
                  <a:cubicBezTo>
                    <a:pt x="20120" y="2664061"/>
                    <a:pt x="0" y="2643941"/>
                    <a:pt x="0" y="2619122"/>
                  </a:cubicBezTo>
                  <a:lnTo>
                    <a:pt x="0" y="44939"/>
                  </a:lnTo>
                  <a:cubicBezTo>
                    <a:pt x="0" y="20120"/>
                    <a:pt x="20120" y="0"/>
                    <a:pt x="4493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28575"/>
              <a:ext cx="89878" cy="2692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-5400000">
            <a:off x="9831910" y="4245123"/>
            <a:ext cx="372948" cy="3149926"/>
            <a:chOff x="0" y="0"/>
            <a:chExt cx="87243" cy="736853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7243" cy="736853"/>
            </a:xfrm>
            <a:custGeom>
              <a:avLst/>
              <a:gdLst/>
              <a:ahLst/>
              <a:cxnLst/>
              <a:rect r="r" b="b" t="t" l="l"/>
              <a:pathLst>
                <a:path h="736853" w="87243">
                  <a:moveTo>
                    <a:pt x="43621" y="0"/>
                  </a:moveTo>
                  <a:lnTo>
                    <a:pt x="43621" y="0"/>
                  </a:lnTo>
                  <a:cubicBezTo>
                    <a:pt x="67713" y="0"/>
                    <a:pt x="87243" y="19530"/>
                    <a:pt x="87243" y="43621"/>
                  </a:cubicBezTo>
                  <a:lnTo>
                    <a:pt x="87243" y="693231"/>
                  </a:lnTo>
                  <a:cubicBezTo>
                    <a:pt x="87243" y="704800"/>
                    <a:pt x="82647" y="715896"/>
                    <a:pt x="74466" y="724076"/>
                  </a:cubicBezTo>
                  <a:cubicBezTo>
                    <a:pt x="66286" y="732257"/>
                    <a:pt x="55190" y="736853"/>
                    <a:pt x="43621" y="736853"/>
                  </a:cubicBezTo>
                  <a:lnTo>
                    <a:pt x="43621" y="736853"/>
                  </a:lnTo>
                  <a:cubicBezTo>
                    <a:pt x="32052" y="736853"/>
                    <a:pt x="20957" y="732257"/>
                    <a:pt x="12776" y="724076"/>
                  </a:cubicBezTo>
                  <a:cubicBezTo>
                    <a:pt x="4596" y="715896"/>
                    <a:pt x="0" y="704800"/>
                    <a:pt x="0" y="693231"/>
                  </a:cubicBezTo>
                  <a:lnTo>
                    <a:pt x="0" y="43621"/>
                  </a:lnTo>
                  <a:cubicBezTo>
                    <a:pt x="0" y="32052"/>
                    <a:pt x="4596" y="20957"/>
                    <a:pt x="12776" y="12776"/>
                  </a:cubicBezTo>
                  <a:cubicBezTo>
                    <a:pt x="20957" y="4596"/>
                    <a:pt x="32052" y="0"/>
                    <a:pt x="43621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28575"/>
              <a:ext cx="87243" cy="765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5" id="65"/>
          <p:cNvSpPr txBox="true"/>
          <p:nvPr/>
        </p:nvSpPr>
        <p:spPr>
          <a:xfrm rot="0">
            <a:off x="2558079" y="6255897"/>
            <a:ext cx="1715265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000000"/>
                </a:solidFill>
                <a:latin typeface="Muli Bold"/>
              </a:rPr>
              <a:t>INTÉGRATION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858866" y="6847876"/>
            <a:ext cx="2895991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000000"/>
                </a:solidFill>
                <a:latin typeface="Muli Bold"/>
              </a:rPr>
              <a:t>TESTS D'INTÉGRATION</a:t>
            </a:r>
          </a:p>
        </p:txBody>
      </p:sp>
      <p:grpSp>
        <p:nvGrpSpPr>
          <p:cNvPr name="Group 67" id="67"/>
          <p:cNvGrpSpPr/>
          <p:nvPr/>
        </p:nvGrpSpPr>
        <p:grpSpPr>
          <a:xfrm rot="-5400000">
            <a:off x="10256966" y="715581"/>
            <a:ext cx="384213" cy="11388430"/>
            <a:chOff x="0" y="0"/>
            <a:chExt cx="89878" cy="2664061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89878" cy="2664061"/>
            </a:xfrm>
            <a:custGeom>
              <a:avLst/>
              <a:gdLst/>
              <a:ahLst/>
              <a:cxnLst/>
              <a:rect r="r" b="b" t="t" l="l"/>
              <a:pathLst>
                <a:path h="2664061" w="89878">
                  <a:moveTo>
                    <a:pt x="44939" y="0"/>
                  </a:moveTo>
                  <a:lnTo>
                    <a:pt x="44939" y="0"/>
                  </a:lnTo>
                  <a:cubicBezTo>
                    <a:pt x="56857" y="0"/>
                    <a:pt x="68288" y="4735"/>
                    <a:pt x="76716" y="13162"/>
                  </a:cubicBezTo>
                  <a:cubicBezTo>
                    <a:pt x="85143" y="21590"/>
                    <a:pt x="89878" y="33020"/>
                    <a:pt x="89878" y="44939"/>
                  </a:cubicBezTo>
                  <a:lnTo>
                    <a:pt x="89878" y="2619122"/>
                  </a:lnTo>
                  <a:cubicBezTo>
                    <a:pt x="89878" y="2643941"/>
                    <a:pt x="69758" y="2664061"/>
                    <a:pt x="44939" y="2664061"/>
                  </a:cubicBezTo>
                  <a:lnTo>
                    <a:pt x="44939" y="2664061"/>
                  </a:lnTo>
                  <a:cubicBezTo>
                    <a:pt x="20120" y="2664061"/>
                    <a:pt x="0" y="2643941"/>
                    <a:pt x="0" y="2619122"/>
                  </a:cubicBezTo>
                  <a:lnTo>
                    <a:pt x="0" y="44939"/>
                  </a:lnTo>
                  <a:cubicBezTo>
                    <a:pt x="0" y="20120"/>
                    <a:pt x="20120" y="0"/>
                    <a:pt x="4493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28575"/>
              <a:ext cx="89878" cy="2692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0" id="70"/>
          <p:cNvGrpSpPr/>
          <p:nvPr/>
        </p:nvGrpSpPr>
        <p:grpSpPr>
          <a:xfrm rot="-5400000">
            <a:off x="10651596" y="4439137"/>
            <a:ext cx="372948" cy="3952583"/>
            <a:chOff x="0" y="0"/>
            <a:chExt cx="87243" cy="924616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87243" cy="924616"/>
            </a:xfrm>
            <a:custGeom>
              <a:avLst/>
              <a:gdLst/>
              <a:ahLst/>
              <a:cxnLst/>
              <a:rect r="r" b="b" t="t" l="l"/>
              <a:pathLst>
                <a:path h="924616" w="87243">
                  <a:moveTo>
                    <a:pt x="43621" y="0"/>
                  </a:moveTo>
                  <a:lnTo>
                    <a:pt x="43621" y="0"/>
                  </a:lnTo>
                  <a:cubicBezTo>
                    <a:pt x="67713" y="0"/>
                    <a:pt x="87243" y="19530"/>
                    <a:pt x="87243" y="43621"/>
                  </a:cubicBezTo>
                  <a:lnTo>
                    <a:pt x="87243" y="880994"/>
                  </a:lnTo>
                  <a:cubicBezTo>
                    <a:pt x="87243" y="905086"/>
                    <a:pt x="67713" y="924616"/>
                    <a:pt x="43621" y="924616"/>
                  </a:cubicBezTo>
                  <a:lnTo>
                    <a:pt x="43621" y="924616"/>
                  </a:lnTo>
                  <a:cubicBezTo>
                    <a:pt x="32052" y="924616"/>
                    <a:pt x="20957" y="920020"/>
                    <a:pt x="12776" y="911839"/>
                  </a:cubicBezTo>
                  <a:cubicBezTo>
                    <a:pt x="4596" y="903659"/>
                    <a:pt x="0" y="892563"/>
                    <a:pt x="0" y="880994"/>
                  </a:cubicBezTo>
                  <a:lnTo>
                    <a:pt x="0" y="43621"/>
                  </a:lnTo>
                  <a:cubicBezTo>
                    <a:pt x="0" y="32052"/>
                    <a:pt x="4596" y="20957"/>
                    <a:pt x="12776" y="12776"/>
                  </a:cubicBezTo>
                  <a:cubicBezTo>
                    <a:pt x="20957" y="4596"/>
                    <a:pt x="32052" y="0"/>
                    <a:pt x="4362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28575"/>
              <a:ext cx="87243" cy="953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3" id="73"/>
          <p:cNvGrpSpPr/>
          <p:nvPr/>
        </p:nvGrpSpPr>
        <p:grpSpPr>
          <a:xfrm rot="-5400000">
            <a:off x="10256966" y="1310924"/>
            <a:ext cx="384213" cy="11388430"/>
            <a:chOff x="0" y="0"/>
            <a:chExt cx="89878" cy="2664061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89878" cy="2664061"/>
            </a:xfrm>
            <a:custGeom>
              <a:avLst/>
              <a:gdLst/>
              <a:ahLst/>
              <a:cxnLst/>
              <a:rect r="r" b="b" t="t" l="l"/>
              <a:pathLst>
                <a:path h="2664061" w="89878">
                  <a:moveTo>
                    <a:pt x="44939" y="0"/>
                  </a:moveTo>
                  <a:lnTo>
                    <a:pt x="44939" y="0"/>
                  </a:lnTo>
                  <a:cubicBezTo>
                    <a:pt x="56857" y="0"/>
                    <a:pt x="68288" y="4735"/>
                    <a:pt x="76716" y="13162"/>
                  </a:cubicBezTo>
                  <a:cubicBezTo>
                    <a:pt x="85143" y="21590"/>
                    <a:pt x="89878" y="33020"/>
                    <a:pt x="89878" y="44939"/>
                  </a:cubicBezTo>
                  <a:lnTo>
                    <a:pt x="89878" y="2619122"/>
                  </a:lnTo>
                  <a:cubicBezTo>
                    <a:pt x="89878" y="2643941"/>
                    <a:pt x="69758" y="2664061"/>
                    <a:pt x="44939" y="2664061"/>
                  </a:cubicBezTo>
                  <a:lnTo>
                    <a:pt x="44939" y="2664061"/>
                  </a:lnTo>
                  <a:cubicBezTo>
                    <a:pt x="20120" y="2664061"/>
                    <a:pt x="0" y="2643941"/>
                    <a:pt x="0" y="2619122"/>
                  </a:cubicBezTo>
                  <a:lnTo>
                    <a:pt x="0" y="44939"/>
                  </a:lnTo>
                  <a:cubicBezTo>
                    <a:pt x="0" y="20120"/>
                    <a:pt x="20120" y="0"/>
                    <a:pt x="4493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-28575"/>
              <a:ext cx="89878" cy="2692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6" id="76"/>
          <p:cNvGrpSpPr/>
          <p:nvPr/>
        </p:nvGrpSpPr>
        <p:grpSpPr>
          <a:xfrm rot="-5400000">
            <a:off x="12279608" y="6138037"/>
            <a:ext cx="372948" cy="1745470"/>
            <a:chOff x="0" y="0"/>
            <a:chExt cx="87243" cy="408312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87243" cy="408312"/>
            </a:xfrm>
            <a:custGeom>
              <a:avLst/>
              <a:gdLst/>
              <a:ahLst/>
              <a:cxnLst/>
              <a:rect r="r" b="b" t="t" l="l"/>
              <a:pathLst>
                <a:path h="408312" w="87243">
                  <a:moveTo>
                    <a:pt x="43621" y="0"/>
                  </a:moveTo>
                  <a:lnTo>
                    <a:pt x="43621" y="0"/>
                  </a:lnTo>
                  <a:cubicBezTo>
                    <a:pt x="67713" y="0"/>
                    <a:pt x="87243" y="19530"/>
                    <a:pt x="87243" y="43621"/>
                  </a:cubicBezTo>
                  <a:lnTo>
                    <a:pt x="87243" y="364691"/>
                  </a:lnTo>
                  <a:cubicBezTo>
                    <a:pt x="87243" y="388783"/>
                    <a:pt x="67713" y="408312"/>
                    <a:pt x="43621" y="408312"/>
                  </a:cubicBezTo>
                  <a:lnTo>
                    <a:pt x="43621" y="408312"/>
                  </a:lnTo>
                  <a:cubicBezTo>
                    <a:pt x="32052" y="408312"/>
                    <a:pt x="20957" y="403717"/>
                    <a:pt x="12776" y="395536"/>
                  </a:cubicBezTo>
                  <a:cubicBezTo>
                    <a:pt x="4596" y="387355"/>
                    <a:pt x="0" y="376260"/>
                    <a:pt x="0" y="364691"/>
                  </a:cubicBezTo>
                  <a:lnTo>
                    <a:pt x="0" y="43621"/>
                  </a:lnTo>
                  <a:cubicBezTo>
                    <a:pt x="0" y="32052"/>
                    <a:pt x="4596" y="20957"/>
                    <a:pt x="12776" y="12776"/>
                  </a:cubicBezTo>
                  <a:cubicBezTo>
                    <a:pt x="20957" y="4596"/>
                    <a:pt x="32052" y="0"/>
                    <a:pt x="43621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0" y="-28575"/>
              <a:ext cx="87243" cy="436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9" id="79"/>
          <p:cNvSpPr txBox="true"/>
          <p:nvPr/>
        </p:nvSpPr>
        <p:spPr>
          <a:xfrm rot="0">
            <a:off x="4946445" y="5077573"/>
            <a:ext cx="2256111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FFFFFF"/>
                </a:solidFill>
                <a:latin typeface="Muli Bold"/>
              </a:rPr>
              <a:t>1 JAN - 25 MAR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6072508" y="3292641"/>
            <a:ext cx="2256111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FFFFFF"/>
                </a:solidFill>
                <a:latin typeface="Muli Bold"/>
              </a:rPr>
              <a:t>26 JAN - 30 APR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6324235" y="3878159"/>
            <a:ext cx="2256111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FFFFFF"/>
                </a:solidFill>
                <a:latin typeface="Muli Bold"/>
              </a:rPr>
              <a:t>26 JAN - 30 MAY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6830281" y="4482230"/>
            <a:ext cx="2256111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FFFFFF"/>
                </a:solidFill>
                <a:latin typeface="Muli Bold"/>
              </a:rPr>
              <a:t>3/1 - 4/30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2083409" y="7449948"/>
            <a:ext cx="2189936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000000"/>
                </a:solidFill>
                <a:latin typeface="Muli Bold"/>
              </a:rPr>
              <a:t>TESTS DE SYSTÈME</a:t>
            </a:r>
          </a:p>
        </p:txBody>
      </p:sp>
      <p:grpSp>
        <p:nvGrpSpPr>
          <p:cNvPr name="Group 84" id="84"/>
          <p:cNvGrpSpPr/>
          <p:nvPr/>
        </p:nvGrpSpPr>
        <p:grpSpPr>
          <a:xfrm rot="-5400000">
            <a:off x="10256966" y="1906267"/>
            <a:ext cx="384213" cy="11388430"/>
            <a:chOff x="0" y="0"/>
            <a:chExt cx="89878" cy="2664061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89878" cy="2664061"/>
            </a:xfrm>
            <a:custGeom>
              <a:avLst/>
              <a:gdLst/>
              <a:ahLst/>
              <a:cxnLst/>
              <a:rect r="r" b="b" t="t" l="l"/>
              <a:pathLst>
                <a:path h="2664061" w="89878">
                  <a:moveTo>
                    <a:pt x="44939" y="0"/>
                  </a:moveTo>
                  <a:lnTo>
                    <a:pt x="44939" y="0"/>
                  </a:lnTo>
                  <a:cubicBezTo>
                    <a:pt x="56857" y="0"/>
                    <a:pt x="68288" y="4735"/>
                    <a:pt x="76716" y="13162"/>
                  </a:cubicBezTo>
                  <a:cubicBezTo>
                    <a:pt x="85143" y="21590"/>
                    <a:pt x="89878" y="33020"/>
                    <a:pt x="89878" y="44939"/>
                  </a:cubicBezTo>
                  <a:lnTo>
                    <a:pt x="89878" y="2619122"/>
                  </a:lnTo>
                  <a:cubicBezTo>
                    <a:pt x="89878" y="2643941"/>
                    <a:pt x="69758" y="2664061"/>
                    <a:pt x="44939" y="2664061"/>
                  </a:cubicBezTo>
                  <a:lnTo>
                    <a:pt x="44939" y="2664061"/>
                  </a:lnTo>
                  <a:cubicBezTo>
                    <a:pt x="20120" y="2664061"/>
                    <a:pt x="0" y="2643941"/>
                    <a:pt x="0" y="2619122"/>
                  </a:cubicBezTo>
                  <a:lnTo>
                    <a:pt x="0" y="44939"/>
                  </a:lnTo>
                  <a:cubicBezTo>
                    <a:pt x="0" y="20120"/>
                    <a:pt x="20120" y="0"/>
                    <a:pt x="4493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86" id="86"/>
            <p:cNvSpPr txBox="true"/>
            <p:nvPr/>
          </p:nvSpPr>
          <p:spPr>
            <a:xfrm>
              <a:off x="0" y="-28575"/>
              <a:ext cx="89878" cy="2692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7" id="87"/>
          <p:cNvGrpSpPr/>
          <p:nvPr/>
        </p:nvGrpSpPr>
        <p:grpSpPr>
          <a:xfrm rot="-5400000">
            <a:off x="13245476" y="6640247"/>
            <a:ext cx="372948" cy="1931736"/>
            <a:chOff x="0" y="0"/>
            <a:chExt cx="87243" cy="451885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0" y="0"/>
              <a:ext cx="87243" cy="451885"/>
            </a:xfrm>
            <a:custGeom>
              <a:avLst/>
              <a:gdLst/>
              <a:ahLst/>
              <a:cxnLst/>
              <a:rect r="r" b="b" t="t" l="l"/>
              <a:pathLst>
                <a:path h="451885" w="87243">
                  <a:moveTo>
                    <a:pt x="43621" y="0"/>
                  </a:moveTo>
                  <a:lnTo>
                    <a:pt x="43621" y="0"/>
                  </a:lnTo>
                  <a:cubicBezTo>
                    <a:pt x="67713" y="0"/>
                    <a:pt x="87243" y="19530"/>
                    <a:pt x="87243" y="43621"/>
                  </a:cubicBezTo>
                  <a:lnTo>
                    <a:pt x="87243" y="408264"/>
                  </a:lnTo>
                  <a:cubicBezTo>
                    <a:pt x="87243" y="419833"/>
                    <a:pt x="82647" y="430928"/>
                    <a:pt x="74466" y="439109"/>
                  </a:cubicBezTo>
                  <a:cubicBezTo>
                    <a:pt x="66286" y="447289"/>
                    <a:pt x="55190" y="451885"/>
                    <a:pt x="43621" y="451885"/>
                  </a:cubicBezTo>
                  <a:lnTo>
                    <a:pt x="43621" y="451885"/>
                  </a:lnTo>
                  <a:cubicBezTo>
                    <a:pt x="32052" y="451885"/>
                    <a:pt x="20957" y="447289"/>
                    <a:pt x="12776" y="439109"/>
                  </a:cubicBezTo>
                  <a:cubicBezTo>
                    <a:pt x="4596" y="430928"/>
                    <a:pt x="0" y="419833"/>
                    <a:pt x="0" y="408264"/>
                  </a:cubicBezTo>
                  <a:lnTo>
                    <a:pt x="0" y="43621"/>
                  </a:lnTo>
                  <a:cubicBezTo>
                    <a:pt x="0" y="32052"/>
                    <a:pt x="4596" y="20957"/>
                    <a:pt x="12776" y="12776"/>
                  </a:cubicBezTo>
                  <a:cubicBezTo>
                    <a:pt x="20957" y="4596"/>
                    <a:pt x="32052" y="0"/>
                    <a:pt x="43621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89" id="89"/>
            <p:cNvSpPr txBox="true"/>
            <p:nvPr/>
          </p:nvSpPr>
          <p:spPr>
            <a:xfrm>
              <a:off x="0" y="-28575"/>
              <a:ext cx="87243" cy="480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0" id="90"/>
          <p:cNvSpPr txBox="true"/>
          <p:nvPr/>
        </p:nvSpPr>
        <p:spPr>
          <a:xfrm rot="0">
            <a:off x="1202047" y="8050225"/>
            <a:ext cx="3352380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000000"/>
                </a:solidFill>
                <a:latin typeface="Muli Bold"/>
              </a:rPr>
              <a:t>VALIDATION ET VÉRIFICATION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2558079" y="8633904"/>
            <a:ext cx="1715265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000000"/>
                </a:solidFill>
                <a:latin typeface="Muli Bold"/>
              </a:rPr>
              <a:t>LIVRAISON</a:t>
            </a:r>
          </a:p>
        </p:txBody>
      </p:sp>
      <p:grpSp>
        <p:nvGrpSpPr>
          <p:cNvPr name="Group 92" id="92"/>
          <p:cNvGrpSpPr/>
          <p:nvPr/>
        </p:nvGrpSpPr>
        <p:grpSpPr>
          <a:xfrm rot="-5400000">
            <a:off x="10256966" y="2501610"/>
            <a:ext cx="384213" cy="11388430"/>
            <a:chOff x="0" y="0"/>
            <a:chExt cx="89878" cy="2664061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0" y="0"/>
              <a:ext cx="89878" cy="2664061"/>
            </a:xfrm>
            <a:custGeom>
              <a:avLst/>
              <a:gdLst/>
              <a:ahLst/>
              <a:cxnLst/>
              <a:rect r="r" b="b" t="t" l="l"/>
              <a:pathLst>
                <a:path h="2664061" w="89878">
                  <a:moveTo>
                    <a:pt x="44939" y="0"/>
                  </a:moveTo>
                  <a:lnTo>
                    <a:pt x="44939" y="0"/>
                  </a:lnTo>
                  <a:cubicBezTo>
                    <a:pt x="56857" y="0"/>
                    <a:pt x="68288" y="4735"/>
                    <a:pt x="76716" y="13162"/>
                  </a:cubicBezTo>
                  <a:cubicBezTo>
                    <a:pt x="85143" y="21590"/>
                    <a:pt x="89878" y="33020"/>
                    <a:pt x="89878" y="44939"/>
                  </a:cubicBezTo>
                  <a:lnTo>
                    <a:pt x="89878" y="2619122"/>
                  </a:lnTo>
                  <a:cubicBezTo>
                    <a:pt x="89878" y="2643941"/>
                    <a:pt x="69758" y="2664061"/>
                    <a:pt x="44939" y="2664061"/>
                  </a:cubicBezTo>
                  <a:lnTo>
                    <a:pt x="44939" y="2664061"/>
                  </a:lnTo>
                  <a:cubicBezTo>
                    <a:pt x="20120" y="2664061"/>
                    <a:pt x="0" y="2643941"/>
                    <a:pt x="0" y="2619122"/>
                  </a:cubicBezTo>
                  <a:lnTo>
                    <a:pt x="0" y="44939"/>
                  </a:lnTo>
                  <a:cubicBezTo>
                    <a:pt x="0" y="20120"/>
                    <a:pt x="20120" y="0"/>
                    <a:pt x="4493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94" id="94"/>
            <p:cNvSpPr txBox="true"/>
            <p:nvPr/>
          </p:nvSpPr>
          <p:spPr>
            <a:xfrm>
              <a:off x="0" y="-28575"/>
              <a:ext cx="89878" cy="2692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5" id="95"/>
          <p:cNvGrpSpPr/>
          <p:nvPr/>
        </p:nvGrpSpPr>
        <p:grpSpPr>
          <a:xfrm rot="-5400000">
            <a:off x="13041977" y="5811077"/>
            <a:ext cx="372948" cy="4780762"/>
            <a:chOff x="0" y="0"/>
            <a:chExt cx="87243" cy="1118349"/>
          </a:xfrm>
        </p:grpSpPr>
        <p:sp>
          <p:nvSpPr>
            <p:cNvPr name="Freeform 96" id="96"/>
            <p:cNvSpPr/>
            <p:nvPr/>
          </p:nvSpPr>
          <p:spPr>
            <a:xfrm flipH="false" flipV="false" rot="0">
              <a:off x="0" y="0"/>
              <a:ext cx="87243" cy="1118349"/>
            </a:xfrm>
            <a:custGeom>
              <a:avLst/>
              <a:gdLst/>
              <a:ahLst/>
              <a:cxnLst/>
              <a:rect r="r" b="b" t="t" l="l"/>
              <a:pathLst>
                <a:path h="1118349" w="87243">
                  <a:moveTo>
                    <a:pt x="43621" y="0"/>
                  </a:moveTo>
                  <a:lnTo>
                    <a:pt x="43621" y="0"/>
                  </a:lnTo>
                  <a:cubicBezTo>
                    <a:pt x="67713" y="0"/>
                    <a:pt x="87243" y="19530"/>
                    <a:pt x="87243" y="43621"/>
                  </a:cubicBezTo>
                  <a:lnTo>
                    <a:pt x="87243" y="1074728"/>
                  </a:lnTo>
                  <a:cubicBezTo>
                    <a:pt x="87243" y="1086297"/>
                    <a:pt x="82647" y="1097392"/>
                    <a:pt x="74466" y="1105573"/>
                  </a:cubicBezTo>
                  <a:cubicBezTo>
                    <a:pt x="66286" y="1113753"/>
                    <a:pt x="55190" y="1118349"/>
                    <a:pt x="43621" y="1118349"/>
                  </a:cubicBezTo>
                  <a:lnTo>
                    <a:pt x="43621" y="1118349"/>
                  </a:lnTo>
                  <a:cubicBezTo>
                    <a:pt x="19530" y="1118349"/>
                    <a:pt x="0" y="1098819"/>
                    <a:pt x="0" y="1074728"/>
                  </a:cubicBezTo>
                  <a:lnTo>
                    <a:pt x="0" y="43621"/>
                  </a:lnTo>
                  <a:cubicBezTo>
                    <a:pt x="0" y="32052"/>
                    <a:pt x="4596" y="20957"/>
                    <a:pt x="12776" y="12776"/>
                  </a:cubicBezTo>
                  <a:cubicBezTo>
                    <a:pt x="20957" y="4596"/>
                    <a:pt x="32052" y="0"/>
                    <a:pt x="43621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97" id="97"/>
            <p:cNvSpPr txBox="true"/>
            <p:nvPr/>
          </p:nvSpPr>
          <p:spPr>
            <a:xfrm>
              <a:off x="0" y="-28575"/>
              <a:ext cx="87243" cy="1146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8" id="98"/>
          <p:cNvGrpSpPr/>
          <p:nvPr/>
        </p:nvGrpSpPr>
        <p:grpSpPr>
          <a:xfrm rot="-5400000">
            <a:off x="10256966" y="3096953"/>
            <a:ext cx="384213" cy="11388430"/>
            <a:chOff x="0" y="0"/>
            <a:chExt cx="89878" cy="2664061"/>
          </a:xfrm>
        </p:grpSpPr>
        <p:sp>
          <p:nvSpPr>
            <p:cNvPr name="Freeform 99" id="99"/>
            <p:cNvSpPr/>
            <p:nvPr/>
          </p:nvSpPr>
          <p:spPr>
            <a:xfrm flipH="false" flipV="false" rot="0">
              <a:off x="0" y="0"/>
              <a:ext cx="89878" cy="2664061"/>
            </a:xfrm>
            <a:custGeom>
              <a:avLst/>
              <a:gdLst/>
              <a:ahLst/>
              <a:cxnLst/>
              <a:rect r="r" b="b" t="t" l="l"/>
              <a:pathLst>
                <a:path h="2664061" w="89878">
                  <a:moveTo>
                    <a:pt x="44939" y="0"/>
                  </a:moveTo>
                  <a:lnTo>
                    <a:pt x="44939" y="0"/>
                  </a:lnTo>
                  <a:cubicBezTo>
                    <a:pt x="56857" y="0"/>
                    <a:pt x="68288" y="4735"/>
                    <a:pt x="76716" y="13162"/>
                  </a:cubicBezTo>
                  <a:cubicBezTo>
                    <a:pt x="85143" y="21590"/>
                    <a:pt x="89878" y="33020"/>
                    <a:pt x="89878" y="44939"/>
                  </a:cubicBezTo>
                  <a:lnTo>
                    <a:pt x="89878" y="2619122"/>
                  </a:lnTo>
                  <a:cubicBezTo>
                    <a:pt x="89878" y="2643941"/>
                    <a:pt x="69758" y="2664061"/>
                    <a:pt x="44939" y="2664061"/>
                  </a:cubicBezTo>
                  <a:lnTo>
                    <a:pt x="44939" y="2664061"/>
                  </a:lnTo>
                  <a:cubicBezTo>
                    <a:pt x="20120" y="2664061"/>
                    <a:pt x="0" y="2643941"/>
                    <a:pt x="0" y="2619122"/>
                  </a:cubicBezTo>
                  <a:lnTo>
                    <a:pt x="0" y="44939"/>
                  </a:lnTo>
                  <a:cubicBezTo>
                    <a:pt x="0" y="20120"/>
                    <a:pt x="20120" y="0"/>
                    <a:pt x="4493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00" id="100"/>
            <p:cNvSpPr txBox="true"/>
            <p:nvPr/>
          </p:nvSpPr>
          <p:spPr>
            <a:xfrm>
              <a:off x="0" y="-28575"/>
              <a:ext cx="89878" cy="2692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1" id="101"/>
          <p:cNvGrpSpPr/>
          <p:nvPr/>
        </p:nvGrpSpPr>
        <p:grpSpPr>
          <a:xfrm rot="-5400000">
            <a:off x="14559623" y="7927881"/>
            <a:ext cx="372948" cy="1745470"/>
            <a:chOff x="0" y="0"/>
            <a:chExt cx="87243" cy="408312"/>
          </a:xfrm>
        </p:grpSpPr>
        <p:sp>
          <p:nvSpPr>
            <p:cNvPr name="Freeform 102" id="102"/>
            <p:cNvSpPr/>
            <p:nvPr/>
          </p:nvSpPr>
          <p:spPr>
            <a:xfrm flipH="false" flipV="false" rot="0">
              <a:off x="0" y="0"/>
              <a:ext cx="87243" cy="408312"/>
            </a:xfrm>
            <a:custGeom>
              <a:avLst/>
              <a:gdLst/>
              <a:ahLst/>
              <a:cxnLst/>
              <a:rect r="r" b="b" t="t" l="l"/>
              <a:pathLst>
                <a:path h="408312" w="87243">
                  <a:moveTo>
                    <a:pt x="43621" y="0"/>
                  </a:moveTo>
                  <a:lnTo>
                    <a:pt x="43621" y="0"/>
                  </a:lnTo>
                  <a:cubicBezTo>
                    <a:pt x="67713" y="0"/>
                    <a:pt x="87243" y="19530"/>
                    <a:pt x="87243" y="43621"/>
                  </a:cubicBezTo>
                  <a:lnTo>
                    <a:pt x="87243" y="364691"/>
                  </a:lnTo>
                  <a:cubicBezTo>
                    <a:pt x="87243" y="388783"/>
                    <a:pt x="67713" y="408312"/>
                    <a:pt x="43621" y="408312"/>
                  </a:cubicBezTo>
                  <a:lnTo>
                    <a:pt x="43621" y="408312"/>
                  </a:lnTo>
                  <a:cubicBezTo>
                    <a:pt x="32052" y="408312"/>
                    <a:pt x="20957" y="403717"/>
                    <a:pt x="12776" y="395536"/>
                  </a:cubicBezTo>
                  <a:cubicBezTo>
                    <a:pt x="4596" y="387355"/>
                    <a:pt x="0" y="376260"/>
                    <a:pt x="0" y="364691"/>
                  </a:cubicBezTo>
                  <a:lnTo>
                    <a:pt x="0" y="43621"/>
                  </a:lnTo>
                  <a:cubicBezTo>
                    <a:pt x="0" y="32052"/>
                    <a:pt x="4596" y="20957"/>
                    <a:pt x="12776" y="12776"/>
                  </a:cubicBezTo>
                  <a:cubicBezTo>
                    <a:pt x="20957" y="4596"/>
                    <a:pt x="32052" y="0"/>
                    <a:pt x="43621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03" id="103"/>
            <p:cNvSpPr txBox="true"/>
            <p:nvPr/>
          </p:nvSpPr>
          <p:spPr>
            <a:xfrm>
              <a:off x="0" y="-28575"/>
              <a:ext cx="87243" cy="436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4" id="104"/>
          <p:cNvSpPr txBox="true"/>
          <p:nvPr/>
        </p:nvSpPr>
        <p:spPr>
          <a:xfrm rot="0">
            <a:off x="8861042" y="5657190"/>
            <a:ext cx="2256111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FFFFFF"/>
                </a:solidFill>
                <a:latin typeface="Muli Bold"/>
              </a:rPr>
              <a:t>1 APR - 25 JUL</a:t>
            </a:r>
          </a:p>
        </p:txBody>
      </p:sp>
      <p:sp>
        <p:nvSpPr>
          <p:cNvPr name="TextBox 105" id="105"/>
          <p:cNvSpPr txBox="true"/>
          <p:nvPr/>
        </p:nvSpPr>
        <p:spPr>
          <a:xfrm rot="0">
            <a:off x="9696458" y="6262357"/>
            <a:ext cx="2256111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FFFFFF"/>
                </a:solidFill>
                <a:latin typeface="Muli Bold"/>
              </a:rPr>
              <a:t>16 APR - 30 SEP</a:t>
            </a:r>
          </a:p>
        </p:txBody>
      </p:sp>
      <p:sp>
        <p:nvSpPr>
          <p:cNvPr name="TextBox 106" id="106"/>
          <p:cNvSpPr txBox="true"/>
          <p:nvPr/>
        </p:nvSpPr>
        <p:spPr>
          <a:xfrm rot="0">
            <a:off x="11410144" y="6859861"/>
            <a:ext cx="2256111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FFFFFF"/>
                </a:solidFill>
                <a:latin typeface="Muli Bold"/>
              </a:rPr>
              <a:t>8/1 - 9/15</a:t>
            </a:r>
          </a:p>
        </p:txBody>
      </p:sp>
      <p:sp>
        <p:nvSpPr>
          <p:cNvPr name="TextBox 107" id="107"/>
          <p:cNvSpPr txBox="true"/>
          <p:nvPr/>
        </p:nvSpPr>
        <p:spPr>
          <a:xfrm rot="0">
            <a:off x="12342136" y="7455204"/>
            <a:ext cx="2256111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FFFFFF"/>
                </a:solidFill>
                <a:latin typeface="Muli Bold"/>
              </a:rPr>
              <a:t>9/1 - 11/1</a:t>
            </a:r>
          </a:p>
        </p:txBody>
      </p:sp>
      <p:sp>
        <p:nvSpPr>
          <p:cNvPr name="TextBox 108" id="108"/>
          <p:cNvSpPr txBox="true"/>
          <p:nvPr/>
        </p:nvSpPr>
        <p:spPr>
          <a:xfrm rot="0">
            <a:off x="12200590" y="8041926"/>
            <a:ext cx="2256111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FFFFFF"/>
                </a:solidFill>
                <a:latin typeface="Muli Bold"/>
              </a:rPr>
              <a:t>1 JUL - 15 DEC</a:t>
            </a:r>
          </a:p>
        </p:txBody>
      </p:sp>
      <p:sp>
        <p:nvSpPr>
          <p:cNvPr name="TextBox 109" id="109"/>
          <p:cNvSpPr txBox="true"/>
          <p:nvPr/>
        </p:nvSpPr>
        <p:spPr>
          <a:xfrm rot="0">
            <a:off x="13666255" y="8645890"/>
            <a:ext cx="2256111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FFFFFF"/>
                </a:solidFill>
                <a:latin typeface="Muli Bold"/>
              </a:rPr>
              <a:t>10/1 - 12/15</a:t>
            </a:r>
          </a:p>
        </p:txBody>
      </p:sp>
      <p:grpSp>
        <p:nvGrpSpPr>
          <p:cNvPr name="Group 110" id="110"/>
          <p:cNvGrpSpPr/>
          <p:nvPr/>
        </p:nvGrpSpPr>
        <p:grpSpPr>
          <a:xfrm rot="-5400000">
            <a:off x="10286045" y="3844721"/>
            <a:ext cx="384213" cy="11388430"/>
            <a:chOff x="0" y="0"/>
            <a:chExt cx="89878" cy="2664061"/>
          </a:xfrm>
        </p:grpSpPr>
        <p:sp>
          <p:nvSpPr>
            <p:cNvPr name="Freeform 111" id="111"/>
            <p:cNvSpPr/>
            <p:nvPr/>
          </p:nvSpPr>
          <p:spPr>
            <a:xfrm flipH="false" flipV="false" rot="0">
              <a:off x="0" y="0"/>
              <a:ext cx="89878" cy="2664061"/>
            </a:xfrm>
            <a:custGeom>
              <a:avLst/>
              <a:gdLst/>
              <a:ahLst/>
              <a:cxnLst/>
              <a:rect r="r" b="b" t="t" l="l"/>
              <a:pathLst>
                <a:path h="2664061" w="89878">
                  <a:moveTo>
                    <a:pt x="44939" y="0"/>
                  </a:moveTo>
                  <a:lnTo>
                    <a:pt x="44939" y="0"/>
                  </a:lnTo>
                  <a:cubicBezTo>
                    <a:pt x="56857" y="0"/>
                    <a:pt x="68288" y="4735"/>
                    <a:pt x="76716" y="13162"/>
                  </a:cubicBezTo>
                  <a:cubicBezTo>
                    <a:pt x="85143" y="21590"/>
                    <a:pt x="89878" y="33020"/>
                    <a:pt x="89878" y="44939"/>
                  </a:cubicBezTo>
                  <a:lnTo>
                    <a:pt x="89878" y="2619122"/>
                  </a:lnTo>
                  <a:cubicBezTo>
                    <a:pt x="89878" y="2643941"/>
                    <a:pt x="69758" y="2664061"/>
                    <a:pt x="44939" y="2664061"/>
                  </a:cubicBezTo>
                  <a:lnTo>
                    <a:pt x="44939" y="2664061"/>
                  </a:lnTo>
                  <a:cubicBezTo>
                    <a:pt x="20120" y="2664061"/>
                    <a:pt x="0" y="2643941"/>
                    <a:pt x="0" y="2619122"/>
                  </a:cubicBezTo>
                  <a:lnTo>
                    <a:pt x="0" y="44939"/>
                  </a:lnTo>
                  <a:cubicBezTo>
                    <a:pt x="0" y="20120"/>
                    <a:pt x="20120" y="0"/>
                    <a:pt x="4493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12" id="112"/>
            <p:cNvSpPr txBox="true"/>
            <p:nvPr/>
          </p:nvSpPr>
          <p:spPr>
            <a:xfrm>
              <a:off x="0" y="-28575"/>
              <a:ext cx="89878" cy="2692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3" id="113"/>
          <p:cNvGrpSpPr/>
          <p:nvPr/>
        </p:nvGrpSpPr>
        <p:grpSpPr>
          <a:xfrm rot="-5400000">
            <a:off x="15404353" y="8992108"/>
            <a:ext cx="384213" cy="1093657"/>
            <a:chOff x="0" y="0"/>
            <a:chExt cx="89878" cy="255836"/>
          </a:xfrm>
        </p:grpSpPr>
        <p:sp>
          <p:nvSpPr>
            <p:cNvPr name="Freeform 114" id="114"/>
            <p:cNvSpPr/>
            <p:nvPr/>
          </p:nvSpPr>
          <p:spPr>
            <a:xfrm flipH="false" flipV="false" rot="0">
              <a:off x="0" y="0"/>
              <a:ext cx="89878" cy="255836"/>
            </a:xfrm>
            <a:custGeom>
              <a:avLst/>
              <a:gdLst/>
              <a:ahLst/>
              <a:cxnLst/>
              <a:rect r="r" b="b" t="t" l="l"/>
              <a:pathLst>
                <a:path h="255836" w="89878">
                  <a:moveTo>
                    <a:pt x="44939" y="0"/>
                  </a:moveTo>
                  <a:lnTo>
                    <a:pt x="44939" y="0"/>
                  </a:lnTo>
                  <a:cubicBezTo>
                    <a:pt x="56857" y="0"/>
                    <a:pt x="68288" y="4735"/>
                    <a:pt x="76716" y="13162"/>
                  </a:cubicBezTo>
                  <a:cubicBezTo>
                    <a:pt x="85143" y="21590"/>
                    <a:pt x="89878" y="33020"/>
                    <a:pt x="89878" y="44939"/>
                  </a:cubicBezTo>
                  <a:lnTo>
                    <a:pt x="89878" y="210897"/>
                  </a:lnTo>
                  <a:cubicBezTo>
                    <a:pt x="89878" y="235716"/>
                    <a:pt x="69758" y="255836"/>
                    <a:pt x="44939" y="255836"/>
                  </a:cubicBezTo>
                  <a:lnTo>
                    <a:pt x="44939" y="255836"/>
                  </a:lnTo>
                  <a:cubicBezTo>
                    <a:pt x="33020" y="255836"/>
                    <a:pt x="21590" y="251101"/>
                    <a:pt x="13162" y="242674"/>
                  </a:cubicBezTo>
                  <a:cubicBezTo>
                    <a:pt x="4735" y="234246"/>
                    <a:pt x="0" y="222815"/>
                    <a:pt x="0" y="210897"/>
                  </a:cubicBezTo>
                  <a:lnTo>
                    <a:pt x="0" y="44939"/>
                  </a:lnTo>
                  <a:cubicBezTo>
                    <a:pt x="0" y="20120"/>
                    <a:pt x="20120" y="0"/>
                    <a:pt x="44939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115" id="115"/>
            <p:cNvSpPr txBox="true"/>
            <p:nvPr/>
          </p:nvSpPr>
          <p:spPr>
            <a:xfrm>
              <a:off x="0" y="-28575"/>
              <a:ext cx="89878" cy="2844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6" id="116"/>
          <p:cNvSpPr txBox="true"/>
          <p:nvPr/>
        </p:nvSpPr>
        <p:spPr>
          <a:xfrm rot="0">
            <a:off x="2558079" y="9381673"/>
            <a:ext cx="1715265" cy="2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000000"/>
                </a:solidFill>
                <a:latin typeface="Muli Bold"/>
              </a:rPr>
              <a:t>MAINTENANCE </a:t>
            </a:r>
          </a:p>
        </p:txBody>
      </p:sp>
      <p:sp>
        <p:nvSpPr>
          <p:cNvPr name="TextBox 117" id="117"/>
          <p:cNvSpPr txBox="true"/>
          <p:nvPr/>
        </p:nvSpPr>
        <p:spPr>
          <a:xfrm rot="0">
            <a:off x="15321596" y="9381673"/>
            <a:ext cx="600770" cy="289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8"/>
              </a:lnSpc>
              <a:spcBef>
                <a:spcPct val="0"/>
              </a:spcBef>
            </a:pPr>
            <a:r>
              <a:rPr lang="en-US" sz="1741">
                <a:solidFill>
                  <a:srgbClr val="000000"/>
                </a:solidFill>
                <a:latin typeface="Muli Bold"/>
              </a:rPr>
              <a:t>12/15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11472">
            <a:off x="12707432" y="-3010953"/>
            <a:ext cx="9518983" cy="7095969"/>
          </a:xfrm>
          <a:custGeom>
            <a:avLst/>
            <a:gdLst/>
            <a:ahLst/>
            <a:cxnLst/>
            <a:rect r="r" b="b" t="t" l="l"/>
            <a:pathLst>
              <a:path h="7095969" w="9518983">
                <a:moveTo>
                  <a:pt x="0" y="0"/>
                </a:moveTo>
                <a:lnTo>
                  <a:pt x="9518982" y="0"/>
                </a:lnTo>
                <a:lnTo>
                  <a:pt x="9518982" y="7095969"/>
                </a:lnTo>
                <a:lnTo>
                  <a:pt x="0" y="709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24906">
            <a:off x="-2603231" y="6087749"/>
            <a:ext cx="8506356" cy="6341102"/>
          </a:xfrm>
          <a:custGeom>
            <a:avLst/>
            <a:gdLst/>
            <a:ahLst/>
            <a:cxnLst/>
            <a:rect r="r" b="b" t="t" l="l"/>
            <a:pathLst>
              <a:path h="6341102" w="8506356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63301" y="2591969"/>
            <a:ext cx="14809011" cy="434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253"/>
              </a:lnSpc>
            </a:pPr>
            <a:r>
              <a:rPr lang="en-US" sz="12593" spc="629">
                <a:solidFill>
                  <a:srgbClr val="FFFBFB"/>
                </a:solidFill>
                <a:latin typeface="Now Heavy"/>
              </a:rPr>
              <a:t>GESTION DES RISQUES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778277" y="1028700"/>
            <a:ext cx="1264709" cy="1264709"/>
          </a:xfrm>
          <a:custGeom>
            <a:avLst/>
            <a:gdLst/>
            <a:ahLst/>
            <a:cxnLst/>
            <a:rect r="r" b="b" t="t" l="l"/>
            <a:pathLst>
              <a:path h="1264709" w="1264709">
                <a:moveTo>
                  <a:pt x="0" y="0"/>
                </a:moveTo>
                <a:lnTo>
                  <a:pt x="1264709" y="0"/>
                </a:lnTo>
                <a:lnTo>
                  <a:pt x="1264709" y="1264709"/>
                </a:lnTo>
                <a:lnTo>
                  <a:pt x="0" y="1264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69560" y="1427539"/>
            <a:ext cx="482144" cy="467032"/>
          </a:xfrm>
          <a:custGeom>
            <a:avLst/>
            <a:gdLst/>
            <a:ahLst/>
            <a:cxnLst/>
            <a:rect r="r" b="b" t="t" l="l"/>
            <a:pathLst>
              <a:path h="467032" w="482144">
                <a:moveTo>
                  <a:pt x="0" y="0"/>
                </a:moveTo>
                <a:lnTo>
                  <a:pt x="482144" y="0"/>
                </a:lnTo>
                <a:lnTo>
                  <a:pt x="482144" y="467031"/>
                </a:lnTo>
                <a:lnTo>
                  <a:pt x="0" y="467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71620" y="7174760"/>
            <a:ext cx="11392372" cy="103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9073" indent="-324537" lvl="1">
              <a:lnSpc>
                <a:spcPts val="4148"/>
              </a:lnSpc>
              <a:buFont typeface="Arial"/>
              <a:buChar char="•"/>
            </a:pPr>
            <a:r>
              <a:rPr lang="en-US" sz="3006" spc="294">
                <a:solidFill>
                  <a:srgbClr val="F5FFF5"/>
                </a:solidFill>
                <a:latin typeface="DM Sans"/>
              </a:rPr>
              <a:t>Identification des risques potentiels liés au projet</a:t>
            </a:r>
          </a:p>
          <a:p>
            <a:pPr marL="649073" indent="-324537" lvl="1">
              <a:lnSpc>
                <a:spcPts val="4148"/>
              </a:lnSpc>
              <a:buFont typeface="Arial"/>
              <a:buChar char="•"/>
            </a:pPr>
            <a:r>
              <a:rPr lang="en-US" sz="3006" spc="294">
                <a:solidFill>
                  <a:srgbClr val="F5FFF5"/>
                </a:solidFill>
                <a:latin typeface="DM Sans"/>
              </a:rPr>
              <a:t>Stratégies d'atténuation pour chaque risque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97620" y="351793"/>
            <a:ext cx="6936861" cy="9510889"/>
          </a:xfrm>
          <a:custGeom>
            <a:avLst/>
            <a:gdLst/>
            <a:ahLst/>
            <a:cxnLst/>
            <a:rect r="r" b="b" t="t" l="l"/>
            <a:pathLst>
              <a:path h="9510889" w="6936861">
                <a:moveTo>
                  <a:pt x="0" y="0"/>
                </a:moveTo>
                <a:lnTo>
                  <a:pt x="6936861" y="0"/>
                </a:lnTo>
                <a:lnTo>
                  <a:pt x="6936861" y="9510889"/>
                </a:lnTo>
                <a:lnTo>
                  <a:pt x="0" y="9510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003" t="0" r="-7784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19870" y="3538589"/>
            <a:ext cx="10162276" cy="5213523"/>
            <a:chOff x="0" y="0"/>
            <a:chExt cx="2676484" cy="13731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76484" cy="1373109"/>
            </a:xfrm>
            <a:custGeom>
              <a:avLst/>
              <a:gdLst/>
              <a:ahLst/>
              <a:cxnLst/>
              <a:rect r="r" b="b" t="t" l="l"/>
              <a:pathLst>
                <a:path h="1373109" w="2676484">
                  <a:moveTo>
                    <a:pt x="22093" y="0"/>
                  </a:moveTo>
                  <a:lnTo>
                    <a:pt x="2654391" y="0"/>
                  </a:lnTo>
                  <a:cubicBezTo>
                    <a:pt x="2666593" y="0"/>
                    <a:pt x="2676484" y="9891"/>
                    <a:pt x="2676484" y="22093"/>
                  </a:cubicBezTo>
                  <a:lnTo>
                    <a:pt x="2676484" y="1351016"/>
                  </a:lnTo>
                  <a:cubicBezTo>
                    <a:pt x="2676484" y="1363218"/>
                    <a:pt x="2666593" y="1373109"/>
                    <a:pt x="2654391" y="1373109"/>
                  </a:cubicBezTo>
                  <a:lnTo>
                    <a:pt x="22093" y="1373109"/>
                  </a:lnTo>
                  <a:cubicBezTo>
                    <a:pt x="9891" y="1373109"/>
                    <a:pt x="0" y="1363218"/>
                    <a:pt x="0" y="1351016"/>
                  </a:cubicBezTo>
                  <a:lnTo>
                    <a:pt x="0" y="22093"/>
                  </a:lnTo>
                  <a:cubicBezTo>
                    <a:pt x="0" y="9891"/>
                    <a:pt x="9891" y="0"/>
                    <a:pt x="220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676484" cy="1392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20722" y="1518723"/>
            <a:ext cx="8715064" cy="989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33"/>
              </a:lnSpc>
              <a:spcBef>
                <a:spcPct val="0"/>
              </a:spcBef>
            </a:pPr>
            <a:r>
              <a:rPr lang="en-US" sz="7333" spc="366">
                <a:solidFill>
                  <a:srgbClr val="FFFBFB"/>
                </a:solidFill>
                <a:latin typeface="Now Heavy"/>
              </a:rPr>
              <a:t>IDENTIFICATION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4867" y="3807265"/>
            <a:ext cx="9932282" cy="5079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8997" indent="-394499" lvl="1">
              <a:lnSpc>
                <a:spcPts val="5043"/>
              </a:lnSpc>
              <a:buFont typeface="Arial"/>
              <a:buChar char="•"/>
            </a:pPr>
            <a:r>
              <a:rPr lang="en-US" sz="3654" spc="358">
                <a:solidFill>
                  <a:srgbClr val="FFFBFB"/>
                </a:solidFill>
                <a:latin typeface="DM Sans Semi-Bold"/>
              </a:rPr>
              <a:t>Complexité Technologique</a:t>
            </a:r>
            <a:r>
              <a:rPr lang="en-US" sz="3654" spc="358">
                <a:solidFill>
                  <a:srgbClr val="FFFBFB"/>
                </a:solidFill>
                <a:latin typeface="DM Sans"/>
              </a:rPr>
              <a:t> </a:t>
            </a:r>
          </a:p>
          <a:p>
            <a:pPr marL="788997" indent="-394499" lvl="1">
              <a:lnSpc>
                <a:spcPts val="5043"/>
              </a:lnSpc>
              <a:buFont typeface="Arial"/>
              <a:buChar char="•"/>
            </a:pPr>
            <a:r>
              <a:rPr lang="en-US" sz="3654" spc="358">
                <a:solidFill>
                  <a:srgbClr val="FFFBFB"/>
                </a:solidFill>
                <a:latin typeface="DM Sans Semi-Bold"/>
              </a:rPr>
              <a:t>Retards de Livraison de Fournisseurs</a:t>
            </a:r>
          </a:p>
          <a:p>
            <a:pPr marL="788997" indent="-394499" lvl="1">
              <a:lnSpc>
                <a:spcPts val="5043"/>
              </a:lnSpc>
              <a:buFont typeface="Arial"/>
              <a:buChar char="•"/>
            </a:pPr>
            <a:r>
              <a:rPr lang="en-US" sz="3654" spc="358">
                <a:solidFill>
                  <a:srgbClr val="FFFBFB"/>
                </a:solidFill>
                <a:latin typeface="DM Sans Semi-Bold"/>
              </a:rPr>
              <a:t>Changements dans les Exigences Client</a:t>
            </a:r>
            <a:r>
              <a:rPr lang="en-US" sz="3654" spc="358">
                <a:solidFill>
                  <a:srgbClr val="FFFBFB"/>
                </a:solidFill>
                <a:latin typeface="DM Sans"/>
              </a:rPr>
              <a:t> </a:t>
            </a:r>
          </a:p>
          <a:p>
            <a:pPr marL="788997" indent="-394499" lvl="1">
              <a:lnSpc>
                <a:spcPts val="5043"/>
              </a:lnSpc>
              <a:buFont typeface="Arial"/>
              <a:buChar char="•"/>
            </a:pPr>
            <a:r>
              <a:rPr lang="en-US" sz="3654" spc="358">
                <a:solidFill>
                  <a:srgbClr val="FFFBFB"/>
                </a:solidFill>
                <a:latin typeface="DM Sans Semi-Bold"/>
              </a:rPr>
              <a:t>Sécurité des Données</a:t>
            </a:r>
            <a:r>
              <a:rPr lang="en-US" sz="3654" spc="358">
                <a:solidFill>
                  <a:srgbClr val="FFFBFB"/>
                </a:solidFill>
                <a:latin typeface="DM Sans"/>
              </a:rPr>
              <a:t> </a:t>
            </a:r>
          </a:p>
          <a:p>
            <a:pPr marL="788997" indent="-394499" lvl="1">
              <a:lnSpc>
                <a:spcPts val="5043"/>
              </a:lnSpc>
              <a:buFont typeface="Arial"/>
              <a:buChar char="•"/>
            </a:pPr>
            <a:r>
              <a:rPr lang="en-US" sz="3654" spc="358">
                <a:solidFill>
                  <a:srgbClr val="FFFBFB"/>
                </a:solidFill>
                <a:latin typeface="DM Sans Semi-Bold"/>
              </a:rPr>
              <a:t>Défis de Conception UX/UI</a:t>
            </a:r>
          </a:p>
          <a:p>
            <a:pPr>
              <a:lnSpc>
                <a:spcPts val="5043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97620" y="351793"/>
            <a:ext cx="6936861" cy="9510889"/>
          </a:xfrm>
          <a:custGeom>
            <a:avLst/>
            <a:gdLst/>
            <a:ahLst/>
            <a:cxnLst/>
            <a:rect r="r" b="b" t="t" l="l"/>
            <a:pathLst>
              <a:path h="9510889" w="6936861">
                <a:moveTo>
                  <a:pt x="0" y="0"/>
                </a:moveTo>
                <a:lnTo>
                  <a:pt x="6936861" y="0"/>
                </a:lnTo>
                <a:lnTo>
                  <a:pt x="6936861" y="9510889"/>
                </a:lnTo>
                <a:lnTo>
                  <a:pt x="0" y="95108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8003" t="0" r="-7784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22208" y="593402"/>
            <a:ext cx="6537168" cy="1449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0"/>
              </a:lnSpc>
              <a:spcBef>
                <a:spcPct val="0"/>
              </a:spcBef>
            </a:pPr>
            <a:r>
              <a:rPr lang="en-US" sz="5500" spc="275">
                <a:solidFill>
                  <a:srgbClr val="FFFBFB"/>
                </a:solidFill>
                <a:latin typeface="Now Heavy"/>
              </a:rPr>
              <a:t>STRATÉGIES D'ATTÉNUATION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3965" y="2140169"/>
            <a:ext cx="10404570" cy="7979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32176" indent="-416088" lvl="1">
              <a:lnSpc>
                <a:spcPts val="5319"/>
              </a:lnSpc>
              <a:buFont typeface="Arial"/>
              <a:buChar char="•"/>
            </a:pPr>
            <a:r>
              <a:rPr lang="en-US" sz="3854" spc="377">
                <a:solidFill>
                  <a:srgbClr val="FFFBFB"/>
                </a:solidFill>
                <a:latin typeface="DM Sans Bold"/>
              </a:rPr>
              <a:t>Effectuer une évaluation</a:t>
            </a:r>
            <a:r>
              <a:rPr lang="en-US" sz="3854" spc="377">
                <a:solidFill>
                  <a:srgbClr val="FFFBFB"/>
                </a:solidFill>
                <a:latin typeface="DM Sans"/>
              </a:rPr>
              <a:t> approfondie de toutes les nouvelles technologies</a:t>
            </a:r>
          </a:p>
          <a:p>
            <a:pPr marL="832176" indent="-416088" lvl="1">
              <a:lnSpc>
                <a:spcPts val="5319"/>
              </a:lnSpc>
              <a:buFont typeface="Arial"/>
              <a:buChar char="•"/>
            </a:pPr>
            <a:r>
              <a:rPr lang="en-US" sz="3854" spc="377">
                <a:solidFill>
                  <a:srgbClr val="FFFBFB"/>
                </a:solidFill>
                <a:latin typeface="DM Sans Bold"/>
              </a:rPr>
              <a:t>Une communication étroite</a:t>
            </a:r>
            <a:r>
              <a:rPr lang="en-US" sz="3854" spc="377">
                <a:solidFill>
                  <a:srgbClr val="FFFBFB"/>
                </a:solidFill>
                <a:latin typeface="DM Sans"/>
              </a:rPr>
              <a:t> avec nos fournisseurs</a:t>
            </a:r>
          </a:p>
          <a:p>
            <a:pPr marL="832176" indent="-416088" lvl="1">
              <a:lnSpc>
                <a:spcPts val="5319"/>
              </a:lnSpc>
              <a:buFont typeface="Arial"/>
              <a:buChar char="•"/>
            </a:pPr>
            <a:r>
              <a:rPr lang="en-US" sz="3854" spc="377">
                <a:solidFill>
                  <a:srgbClr val="FFFBFB"/>
                </a:solidFill>
                <a:latin typeface="DM Sans Bold"/>
              </a:rPr>
              <a:t>Documenter les modifications</a:t>
            </a:r>
            <a:r>
              <a:rPr lang="en-US" sz="3854" spc="377">
                <a:solidFill>
                  <a:srgbClr val="FFFBFB"/>
                </a:solidFill>
                <a:latin typeface="DM Sans"/>
              </a:rPr>
              <a:t> des exigences</a:t>
            </a:r>
          </a:p>
          <a:p>
            <a:pPr marL="832176" indent="-416088" lvl="1">
              <a:lnSpc>
                <a:spcPts val="5319"/>
              </a:lnSpc>
              <a:buFont typeface="Arial"/>
              <a:buChar char="•"/>
            </a:pPr>
            <a:r>
              <a:rPr lang="en-US" sz="3854" spc="377">
                <a:solidFill>
                  <a:srgbClr val="FFFBFB"/>
                </a:solidFill>
                <a:latin typeface="DM Sans Bold"/>
              </a:rPr>
              <a:t>Mettre en œuvre des mesures</a:t>
            </a:r>
            <a:r>
              <a:rPr lang="en-US" sz="3854" spc="377">
                <a:solidFill>
                  <a:srgbClr val="FFFBFB"/>
                </a:solidFill>
                <a:latin typeface="DM Sans"/>
              </a:rPr>
              <a:t> de sécurité robustes</a:t>
            </a:r>
          </a:p>
          <a:p>
            <a:pPr marL="832176" indent="-416088" lvl="1">
              <a:lnSpc>
                <a:spcPts val="5319"/>
              </a:lnSpc>
              <a:buFont typeface="Arial"/>
              <a:buChar char="•"/>
            </a:pPr>
            <a:r>
              <a:rPr lang="en-US" sz="3854" spc="377">
                <a:solidFill>
                  <a:srgbClr val="FFFBFB"/>
                </a:solidFill>
                <a:latin typeface="DM Sans Bold"/>
              </a:rPr>
              <a:t>I</a:t>
            </a:r>
            <a:r>
              <a:rPr lang="en-US" sz="3854" spc="377">
                <a:solidFill>
                  <a:srgbClr val="FFFBFB"/>
                </a:solidFill>
                <a:latin typeface="DM Sans Bold"/>
              </a:rPr>
              <a:t>mpliquer activement les concepteurs UX/UI </a:t>
            </a:r>
          </a:p>
          <a:p>
            <a:pPr>
              <a:lnSpc>
                <a:spcPts val="531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11472">
            <a:off x="12707432" y="-3010953"/>
            <a:ext cx="9518983" cy="7095969"/>
          </a:xfrm>
          <a:custGeom>
            <a:avLst/>
            <a:gdLst/>
            <a:ahLst/>
            <a:cxnLst/>
            <a:rect r="r" b="b" t="t" l="l"/>
            <a:pathLst>
              <a:path h="7095969" w="9518983">
                <a:moveTo>
                  <a:pt x="0" y="0"/>
                </a:moveTo>
                <a:lnTo>
                  <a:pt x="9518982" y="0"/>
                </a:lnTo>
                <a:lnTo>
                  <a:pt x="9518982" y="7095969"/>
                </a:lnTo>
                <a:lnTo>
                  <a:pt x="0" y="709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24906">
            <a:off x="-2603231" y="6087749"/>
            <a:ext cx="8506356" cy="6341102"/>
          </a:xfrm>
          <a:custGeom>
            <a:avLst/>
            <a:gdLst/>
            <a:ahLst/>
            <a:cxnLst/>
            <a:rect r="r" b="b" t="t" l="l"/>
            <a:pathLst>
              <a:path h="6341102" w="8506356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08884" y="2595198"/>
            <a:ext cx="13270232" cy="4944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43"/>
              </a:lnSpc>
            </a:pPr>
            <a:r>
              <a:rPr lang="en-US" sz="9520" spc="476">
                <a:solidFill>
                  <a:srgbClr val="FFFBFB"/>
                </a:solidFill>
                <a:latin typeface="Now Heavy"/>
              </a:rPr>
              <a:t>COMMUNICATION ET COLLABORATION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844381" y="795184"/>
            <a:ext cx="1264709" cy="1264709"/>
          </a:xfrm>
          <a:custGeom>
            <a:avLst/>
            <a:gdLst/>
            <a:ahLst/>
            <a:cxnLst/>
            <a:rect r="r" b="b" t="t" l="l"/>
            <a:pathLst>
              <a:path h="1264709" w="1264709">
                <a:moveTo>
                  <a:pt x="0" y="0"/>
                </a:moveTo>
                <a:lnTo>
                  <a:pt x="1264709" y="0"/>
                </a:lnTo>
                <a:lnTo>
                  <a:pt x="1264709" y="1264709"/>
                </a:lnTo>
                <a:lnTo>
                  <a:pt x="0" y="1264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35663" y="1194023"/>
            <a:ext cx="482144" cy="467032"/>
          </a:xfrm>
          <a:custGeom>
            <a:avLst/>
            <a:gdLst/>
            <a:ahLst/>
            <a:cxnLst/>
            <a:rect r="r" b="b" t="t" l="l"/>
            <a:pathLst>
              <a:path h="467032" w="482144">
                <a:moveTo>
                  <a:pt x="0" y="0"/>
                </a:moveTo>
                <a:lnTo>
                  <a:pt x="482144" y="0"/>
                </a:lnTo>
                <a:lnTo>
                  <a:pt x="482144" y="467031"/>
                </a:lnTo>
                <a:lnTo>
                  <a:pt x="0" y="467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98038" y="9320207"/>
            <a:ext cx="11609711" cy="7831278"/>
          </a:xfrm>
          <a:custGeom>
            <a:avLst/>
            <a:gdLst/>
            <a:ahLst/>
            <a:cxnLst/>
            <a:rect r="r" b="b" t="t" l="l"/>
            <a:pathLst>
              <a:path h="7831278" w="11609711">
                <a:moveTo>
                  <a:pt x="0" y="0"/>
                </a:moveTo>
                <a:lnTo>
                  <a:pt x="11609711" y="0"/>
                </a:lnTo>
                <a:lnTo>
                  <a:pt x="11609711" y="7831278"/>
                </a:lnTo>
                <a:lnTo>
                  <a:pt x="0" y="7831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0438">
            <a:off x="10546484" y="-2787028"/>
            <a:ext cx="8491837" cy="6978746"/>
          </a:xfrm>
          <a:custGeom>
            <a:avLst/>
            <a:gdLst/>
            <a:ahLst/>
            <a:cxnLst/>
            <a:rect r="r" b="b" t="t" l="l"/>
            <a:pathLst>
              <a:path h="6978746" w="8491837">
                <a:moveTo>
                  <a:pt x="0" y="0"/>
                </a:moveTo>
                <a:lnTo>
                  <a:pt x="8491838" y="0"/>
                </a:lnTo>
                <a:lnTo>
                  <a:pt x="8491838" y="6978747"/>
                </a:lnTo>
                <a:lnTo>
                  <a:pt x="0" y="6978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93478" y="675868"/>
            <a:ext cx="7523278" cy="989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3"/>
              </a:lnSpc>
            </a:pPr>
            <a:r>
              <a:rPr lang="en-US" sz="7333" spc="307">
                <a:solidFill>
                  <a:srgbClr val="FFFBFB"/>
                </a:solidFill>
                <a:latin typeface="Now Heavy"/>
              </a:rPr>
              <a:t>SOMMAIRE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0709" y="1674927"/>
            <a:ext cx="1020697" cy="78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3"/>
              </a:lnSpc>
            </a:pPr>
            <a:r>
              <a:rPr lang="en-US" sz="4652">
                <a:solidFill>
                  <a:srgbClr val="2B26AD"/>
                </a:solidFill>
                <a:latin typeface="DM Sans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0709" y="2543045"/>
            <a:ext cx="1020697" cy="78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3"/>
              </a:lnSpc>
            </a:pPr>
            <a:r>
              <a:rPr lang="en-US" sz="4652">
                <a:solidFill>
                  <a:srgbClr val="2B26AD"/>
                </a:solidFill>
                <a:latin typeface="DM Sans Bold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60709" y="3502687"/>
            <a:ext cx="1020697" cy="78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3"/>
              </a:lnSpc>
            </a:pPr>
            <a:r>
              <a:rPr lang="en-US" sz="4652">
                <a:solidFill>
                  <a:srgbClr val="2B26AD"/>
                </a:solidFill>
                <a:latin typeface="DM Sans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60709" y="4370806"/>
            <a:ext cx="1020697" cy="78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3"/>
              </a:lnSpc>
            </a:pPr>
            <a:r>
              <a:rPr lang="en-US" sz="4652">
                <a:solidFill>
                  <a:srgbClr val="2B26AD"/>
                </a:solidFill>
                <a:latin typeface="DM Sans Bold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82055" y="5233759"/>
            <a:ext cx="1020697" cy="78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3"/>
              </a:lnSpc>
            </a:pPr>
            <a:r>
              <a:rPr lang="en-US" sz="4652">
                <a:solidFill>
                  <a:srgbClr val="2B26AD"/>
                </a:solidFill>
                <a:latin typeface="DM Sans Bold"/>
              </a:rPr>
              <a:t>05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82055" y="6138737"/>
            <a:ext cx="1020697" cy="78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3"/>
              </a:lnSpc>
            </a:pPr>
            <a:r>
              <a:rPr lang="en-US" sz="4652">
                <a:solidFill>
                  <a:srgbClr val="2B26AD"/>
                </a:solidFill>
                <a:latin typeface="DM Sans Bold"/>
              </a:rPr>
              <a:t>06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2055" y="7064766"/>
            <a:ext cx="1020697" cy="78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3"/>
              </a:lnSpc>
            </a:pPr>
            <a:r>
              <a:rPr lang="en-US" sz="4652">
                <a:solidFill>
                  <a:srgbClr val="2B26AD"/>
                </a:solidFill>
                <a:latin typeface="DM Sans Bold"/>
              </a:rPr>
              <a:t>07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59353" y="1871240"/>
            <a:ext cx="6306263" cy="45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93"/>
              </a:lnSpc>
            </a:pPr>
            <a:r>
              <a:rPr lang="en-US" sz="2748" spc="269">
                <a:solidFill>
                  <a:srgbClr val="231F20"/>
                </a:solidFill>
                <a:latin typeface="DM Sans Bold"/>
              </a:rPr>
              <a:t>INTRODUCTION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59353" y="2736198"/>
            <a:ext cx="7574250" cy="45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93"/>
              </a:lnSpc>
              <a:spcBef>
                <a:spcPct val="0"/>
              </a:spcBef>
            </a:pPr>
            <a:r>
              <a:rPr lang="en-US" sz="2748" spc="269">
                <a:solidFill>
                  <a:srgbClr val="231F20"/>
                </a:solidFill>
                <a:latin typeface="DM Sans Semi-Bold"/>
              </a:rPr>
              <a:t>MÉTHODOLOGIE DE DÉVELOPPEMENT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59353" y="3738241"/>
            <a:ext cx="6306263" cy="45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93"/>
              </a:lnSpc>
              <a:spcBef>
                <a:spcPct val="0"/>
              </a:spcBef>
            </a:pPr>
            <a:r>
              <a:rPr lang="en-US" sz="2748" spc="269">
                <a:solidFill>
                  <a:srgbClr val="231F20"/>
                </a:solidFill>
                <a:latin typeface="DM Sans Semi-Bold"/>
              </a:rPr>
              <a:t>PHASES DU CYCLE EN V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59353" y="4603200"/>
            <a:ext cx="6617874" cy="45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93"/>
              </a:lnSpc>
              <a:spcBef>
                <a:spcPct val="0"/>
              </a:spcBef>
            </a:pPr>
            <a:r>
              <a:rPr lang="en-US" sz="2748" spc="269">
                <a:solidFill>
                  <a:srgbClr val="231F20"/>
                </a:solidFill>
                <a:latin typeface="DM Sans Semi-Bold"/>
              </a:rPr>
              <a:t>ÉQUIPE DE PROJET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59353" y="5475375"/>
            <a:ext cx="6617874" cy="45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93"/>
              </a:lnSpc>
              <a:spcBef>
                <a:spcPct val="0"/>
              </a:spcBef>
            </a:pPr>
            <a:r>
              <a:rPr lang="en-US" sz="2748" spc="269">
                <a:solidFill>
                  <a:srgbClr val="231F20"/>
                </a:solidFill>
                <a:latin typeface="DM Sans Semi-Bold"/>
              </a:rPr>
              <a:t>PLANIFICATION DU PROJET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059353" y="6338329"/>
            <a:ext cx="6306263" cy="45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93"/>
              </a:lnSpc>
            </a:pPr>
            <a:r>
              <a:rPr lang="en-US" sz="2748" spc="269">
                <a:solidFill>
                  <a:srgbClr val="231F20"/>
                </a:solidFill>
                <a:latin typeface="DM Sans Semi-Bold"/>
              </a:rPr>
              <a:t>GESTION DES RISQUES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59353" y="7257919"/>
            <a:ext cx="8325688" cy="45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93"/>
              </a:lnSpc>
              <a:spcBef>
                <a:spcPct val="0"/>
              </a:spcBef>
            </a:pPr>
            <a:r>
              <a:rPr lang="en-US" sz="2748" spc="269">
                <a:solidFill>
                  <a:srgbClr val="231F20"/>
                </a:solidFill>
                <a:latin typeface="DM Sans Bold"/>
              </a:rPr>
              <a:t>COMMUNICATION ET COLLABORATION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60709" y="8027160"/>
            <a:ext cx="1020697" cy="78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3"/>
              </a:lnSpc>
            </a:pPr>
            <a:r>
              <a:rPr lang="en-US" sz="4652">
                <a:solidFill>
                  <a:srgbClr val="2B26AD"/>
                </a:solidFill>
                <a:latin typeface="DM Sans Bold"/>
              </a:rPr>
              <a:t>08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59353" y="8218283"/>
            <a:ext cx="9054356" cy="45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93"/>
              </a:lnSpc>
            </a:pPr>
            <a:r>
              <a:rPr lang="en-US" sz="2748" spc="269">
                <a:solidFill>
                  <a:srgbClr val="231F20"/>
                </a:solidFill>
                <a:latin typeface="DM Sans Bold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4412" y="390156"/>
            <a:ext cx="7220067" cy="9525834"/>
          </a:xfrm>
          <a:custGeom>
            <a:avLst/>
            <a:gdLst/>
            <a:ahLst/>
            <a:cxnLst/>
            <a:rect r="r" b="b" t="t" l="l"/>
            <a:pathLst>
              <a:path h="9525834" w="7220067">
                <a:moveTo>
                  <a:pt x="0" y="0"/>
                </a:moveTo>
                <a:lnTo>
                  <a:pt x="7220066" y="0"/>
                </a:lnTo>
                <a:lnTo>
                  <a:pt x="7220066" y="9525834"/>
                </a:lnTo>
                <a:lnTo>
                  <a:pt x="0" y="9525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013" t="0" r="-4901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6055" y="8454528"/>
            <a:ext cx="6716781" cy="877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12"/>
              </a:lnSpc>
              <a:spcBef>
                <a:spcPct val="0"/>
              </a:spcBef>
            </a:pPr>
            <a:r>
              <a:rPr lang="en-US" sz="5080" spc="71">
                <a:solidFill>
                  <a:srgbClr val="FED420"/>
                </a:solidFill>
                <a:latin typeface="Now Heavy"/>
              </a:rPr>
              <a:t>COMMUNICATION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6759899" y="4178492"/>
            <a:ext cx="2782848" cy="2337592"/>
          </a:xfrm>
          <a:custGeom>
            <a:avLst/>
            <a:gdLst/>
            <a:ahLst/>
            <a:cxnLst/>
            <a:rect r="r" b="b" t="t" l="l"/>
            <a:pathLst>
              <a:path h="2337592" w="2782848">
                <a:moveTo>
                  <a:pt x="2782849" y="0"/>
                </a:moveTo>
                <a:lnTo>
                  <a:pt x="0" y="0"/>
                </a:lnTo>
                <a:lnTo>
                  <a:pt x="0" y="2337592"/>
                </a:lnTo>
                <a:lnTo>
                  <a:pt x="2782849" y="2337592"/>
                </a:lnTo>
                <a:lnTo>
                  <a:pt x="278284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94478" y="4624220"/>
            <a:ext cx="1541632" cy="1417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9"/>
              </a:lnSpc>
            </a:pPr>
            <a:r>
              <a:rPr lang="en-US" sz="8420" spc="2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6759899" y="6930233"/>
            <a:ext cx="2782848" cy="2337592"/>
          </a:xfrm>
          <a:custGeom>
            <a:avLst/>
            <a:gdLst/>
            <a:ahLst/>
            <a:cxnLst/>
            <a:rect r="r" b="b" t="t" l="l"/>
            <a:pathLst>
              <a:path h="2337592" w="2782848">
                <a:moveTo>
                  <a:pt x="2782849" y="0"/>
                </a:moveTo>
                <a:lnTo>
                  <a:pt x="0" y="0"/>
                </a:lnTo>
                <a:lnTo>
                  <a:pt x="0" y="2337592"/>
                </a:lnTo>
                <a:lnTo>
                  <a:pt x="2782849" y="2337592"/>
                </a:lnTo>
                <a:lnTo>
                  <a:pt x="278284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684953" y="7328495"/>
            <a:ext cx="1541632" cy="1417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9"/>
              </a:lnSpc>
            </a:pPr>
            <a:r>
              <a:rPr lang="en-US" sz="8420" spc="2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80327" y="4949461"/>
            <a:ext cx="3110039" cy="71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26"/>
              </a:lnSpc>
            </a:pPr>
            <a:r>
              <a:rPr lang="en-US" sz="4222" spc="135">
                <a:solidFill>
                  <a:srgbClr val="004380"/>
                </a:solidFill>
                <a:latin typeface="Now Bold"/>
              </a:rPr>
              <a:t>Trello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80327" y="7710726"/>
            <a:ext cx="6258724" cy="71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26"/>
              </a:lnSpc>
            </a:pPr>
            <a:r>
              <a:rPr lang="en-US" sz="4222" spc="135">
                <a:solidFill>
                  <a:srgbClr val="004380"/>
                </a:solidFill>
                <a:latin typeface="Now Bold"/>
              </a:rPr>
              <a:t>Zoom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317827" y="8266297"/>
            <a:ext cx="8342934" cy="5840054"/>
          </a:xfrm>
          <a:custGeom>
            <a:avLst/>
            <a:gdLst/>
            <a:ahLst/>
            <a:cxnLst/>
            <a:rect r="r" b="b" t="t" l="l"/>
            <a:pathLst>
              <a:path h="5840054" w="8342934">
                <a:moveTo>
                  <a:pt x="0" y="0"/>
                </a:moveTo>
                <a:lnTo>
                  <a:pt x="8342934" y="0"/>
                </a:lnTo>
                <a:lnTo>
                  <a:pt x="8342934" y="5840054"/>
                </a:lnTo>
                <a:lnTo>
                  <a:pt x="0" y="5840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256355" y="-3077238"/>
            <a:ext cx="8342934" cy="5840054"/>
          </a:xfrm>
          <a:custGeom>
            <a:avLst/>
            <a:gdLst/>
            <a:ahLst/>
            <a:cxnLst/>
            <a:rect r="r" b="b" t="t" l="l"/>
            <a:pathLst>
              <a:path h="5840054" w="8342934">
                <a:moveTo>
                  <a:pt x="0" y="0"/>
                </a:moveTo>
                <a:lnTo>
                  <a:pt x="8342933" y="0"/>
                </a:lnTo>
                <a:lnTo>
                  <a:pt x="8342933" y="5840054"/>
                </a:lnTo>
                <a:lnTo>
                  <a:pt x="0" y="5840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6759899" y="1426751"/>
            <a:ext cx="2782848" cy="2337592"/>
          </a:xfrm>
          <a:custGeom>
            <a:avLst/>
            <a:gdLst/>
            <a:ahLst/>
            <a:cxnLst/>
            <a:rect r="r" b="b" t="t" l="l"/>
            <a:pathLst>
              <a:path h="2337592" w="2782848">
                <a:moveTo>
                  <a:pt x="2782849" y="0"/>
                </a:moveTo>
                <a:lnTo>
                  <a:pt x="0" y="0"/>
                </a:lnTo>
                <a:lnTo>
                  <a:pt x="0" y="2337593"/>
                </a:lnTo>
                <a:lnTo>
                  <a:pt x="2782849" y="2337593"/>
                </a:lnTo>
                <a:lnTo>
                  <a:pt x="278284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780327" y="2197720"/>
            <a:ext cx="3444576" cy="71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26"/>
              </a:lnSpc>
            </a:pPr>
            <a:r>
              <a:rPr lang="en-US" sz="4222" spc="135">
                <a:solidFill>
                  <a:srgbClr val="004380"/>
                </a:solidFill>
                <a:latin typeface="Now Bold"/>
              </a:rPr>
              <a:t>Slack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94478" y="1815488"/>
            <a:ext cx="1541632" cy="1417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9"/>
              </a:lnSpc>
            </a:pPr>
            <a:r>
              <a:rPr lang="en-US" sz="8420" spc="25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4412" y="390156"/>
            <a:ext cx="7220067" cy="9525834"/>
          </a:xfrm>
          <a:custGeom>
            <a:avLst/>
            <a:gdLst/>
            <a:ahLst/>
            <a:cxnLst/>
            <a:rect r="r" b="b" t="t" l="l"/>
            <a:pathLst>
              <a:path h="9525834" w="7220067">
                <a:moveTo>
                  <a:pt x="0" y="0"/>
                </a:moveTo>
                <a:lnTo>
                  <a:pt x="7220066" y="0"/>
                </a:lnTo>
                <a:lnTo>
                  <a:pt x="7220066" y="9525834"/>
                </a:lnTo>
                <a:lnTo>
                  <a:pt x="0" y="9525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013" t="0" r="-4901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6055" y="8454528"/>
            <a:ext cx="6716781" cy="877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12"/>
              </a:lnSpc>
              <a:spcBef>
                <a:spcPct val="0"/>
              </a:spcBef>
            </a:pPr>
            <a:r>
              <a:rPr lang="en-US" sz="5080" spc="71">
                <a:solidFill>
                  <a:srgbClr val="FED420"/>
                </a:solidFill>
                <a:latin typeface="Now Heavy"/>
              </a:rPr>
              <a:t>COLLABORATION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6759899" y="4178492"/>
            <a:ext cx="2782848" cy="2337592"/>
          </a:xfrm>
          <a:custGeom>
            <a:avLst/>
            <a:gdLst/>
            <a:ahLst/>
            <a:cxnLst/>
            <a:rect r="r" b="b" t="t" l="l"/>
            <a:pathLst>
              <a:path h="2337592" w="2782848">
                <a:moveTo>
                  <a:pt x="2782849" y="0"/>
                </a:moveTo>
                <a:lnTo>
                  <a:pt x="0" y="0"/>
                </a:lnTo>
                <a:lnTo>
                  <a:pt x="0" y="2337592"/>
                </a:lnTo>
                <a:lnTo>
                  <a:pt x="2782849" y="2337592"/>
                </a:lnTo>
                <a:lnTo>
                  <a:pt x="278284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94478" y="4624220"/>
            <a:ext cx="1541632" cy="1417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9"/>
              </a:lnSpc>
            </a:pPr>
            <a:r>
              <a:rPr lang="en-US" sz="8420" spc="2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6759899" y="6930233"/>
            <a:ext cx="2782848" cy="2337592"/>
          </a:xfrm>
          <a:custGeom>
            <a:avLst/>
            <a:gdLst/>
            <a:ahLst/>
            <a:cxnLst/>
            <a:rect r="r" b="b" t="t" l="l"/>
            <a:pathLst>
              <a:path h="2337592" w="2782848">
                <a:moveTo>
                  <a:pt x="2782849" y="0"/>
                </a:moveTo>
                <a:lnTo>
                  <a:pt x="0" y="0"/>
                </a:lnTo>
                <a:lnTo>
                  <a:pt x="0" y="2337592"/>
                </a:lnTo>
                <a:lnTo>
                  <a:pt x="2782849" y="2337592"/>
                </a:lnTo>
                <a:lnTo>
                  <a:pt x="278284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684953" y="7328495"/>
            <a:ext cx="1541632" cy="1417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9"/>
              </a:lnSpc>
            </a:pPr>
            <a:r>
              <a:rPr lang="en-US" sz="8420" spc="2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80327" y="4636564"/>
            <a:ext cx="8098675" cy="145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26"/>
              </a:lnSpc>
            </a:pPr>
            <a:r>
              <a:rPr lang="en-US" sz="4222" spc="135">
                <a:solidFill>
                  <a:srgbClr val="004380"/>
                </a:solidFill>
                <a:latin typeface="Now Bold"/>
              </a:rPr>
              <a:t>Réunions de Suivi Bihebdomadaires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80327" y="7710726"/>
            <a:ext cx="6258724" cy="71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26"/>
              </a:lnSpc>
            </a:pPr>
            <a:r>
              <a:rPr lang="en-US" sz="4222" spc="135">
                <a:solidFill>
                  <a:srgbClr val="004380"/>
                </a:solidFill>
                <a:latin typeface="Now Bold"/>
              </a:rPr>
              <a:t>Réunions Ad Hoc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317827" y="8266297"/>
            <a:ext cx="8342934" cy="5840054"/>
          </a:xfrm>
          <a:custGeom>
            <a:avLst/>
            <a:gdLst/>
            <a:ahLst/>
            <a:cxnLst/>
            <a:rect r="r" b="b" t="t" l="l"/>
            <a:pathLst>
              <a:path h="5840054" w="8342934">
                <a:moveTo>
                  <a:pt x="0" y="0"/>
                </a:moveTo>
                <a:lnTo>
                  <a:pt x="8342934" y="0"/>
                </a:lnTo>
                <a:lnTo>
                  <a:pt x="8342934" y="5840054"/>
                </a:lnTo>
                <a:lnTo>
                  <a:pt x="0" y="5840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256355" y="-3077238"/>
            <a:ext cx="8342934" cy="5840054"/>
          </a:xfrm>
          <a:custGeom>
            <a:avLst/>
            <a:gdLst/>
            <a:ahLst/>
            <a:cxnLst/>
            <a:rect r="r" b="b" t="t" l="l"/>
            <a:pathLst>
              <a:path h="5840054" w="8342934">
                <a:moveTo>
                  <a:pt x="0" y="0"/>
                </a:moveTo>
                <a:lnTo>
                  <a:pt x="8342933" y="0"/>
                </a:lnTo>
                <a:lnTo>
                  <a:pt x="8342933" y="5840054"/>
                </a:lnTo>
                <a:lnTo>
                  <a:pt x="0" y="5840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6759899" y="1426751"/>
            <a:ext cx="2782848" cy="2337592"/>
          </a:xfrm>
          <a:custGeom>
            <a:avLst/>
            <a:gdLst/>
            <a:ahLst/>
            <a:cxnLst/>
            <a:rect r="r" b="b" t="t" l="l"/>
            <a:pathLst>
              <a:path h="2337592" w="2782848">
                <a:moveTo>
                  <a:pt x="2782849" y="0"/>
                </a:moveTo>
                <a:lnTo>
                  <a:pt x="0" y="0"/>
                </a:lnTo>
                <a:lnTo>
                  <a:pt x="0" y="2337593"/>
                </a:lnTo>
                <a:lnTo>
                  <a:pt x="2782849" y="2337593"/>
                </a:lnTo>
                <a:lnTo>
                  <a:pt x="278284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780327" y="1773502"/>
            <a:ext cx="7478973" cy="145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26"/>
              </a:lnSpc>
            </a:pPr>
            <a:r>
              <a:rPr lang="en-US" sz="4222" spc="135">
                <a:solidFill>
                  <a:srgbClr val="004380"/>
                </a:solidFill>
                <a:latin typeface="Now Bold"/>
              </a:rPr>
              <a:t>Réunion de Planification Hebdomadaire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94478" y="1815488"/>
            <a:ext cx="1541632" cy="1417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9"/>
              </a:lnSpc>
            </a:pPr>
            <a:r>
              <a:rPr lang="en-US" sz="8420" spc="25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96238" y="-1724265"/>
            <a:ext cx="6334896" cy="4261657"/>
          </a:xfrm>
          <a:custGeom>
            <a:avLst/>
            <a:gdLst/>
            <a:ahLst/>
            <a:cxnLst/>
            <a:rect r="r" b="b" t="t" l="l"/>
            <a:pathLst>
              <a:path h="4261657" w="6334896">
                <a:moveTo>
                  <a:pt x="0" y="0"/>
                </a:moveTo>
                <a:lnTo>
                  <a:pt x="6334895" y="0"/>
                </a:lnTo>
                <a:lnTo>
                  <a:pt x="6334895" y="4261657"/>
                </a:lnTo>
                <a:lnTo>
                  <a:pt x="0" y="42616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17995" y="7378073"/>
            <a:ext cx="8648160" cy="5817853"/>
          </a:xfrm>
          <a:custGeom>
            <a:avLst/>
            <a:gdLst/>
            <a:ahLst/>
            <a:cxnLst/>
            <a:rect r="r" b="b" t="t" l="l"/>
            <a:pathLst>
              <a:path h="5817853" w="8648160">
                <a:moveTo>
                  <a:pt x="0" y="0"/>
                </a:moveTo>
                <a:lnTo>
                  <a:pt x="8648160" y="0"/>
                </a:lnTo>
                <a:lnTo>
                  <a:pt x="8648160" y="5817854"/>
                </a:lnTo>
                <a:lnTo>
                  <a:pt x="0" y="5817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09265" y="4308710"/>
            <a:ext cx="13469471" cy="194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12"/>
              </a:lnSpc>
            </a:pPr>
            <a:r>
              <a:rPr lang="en-US" sz="14512">
                <a:solidFill>
                  <a:srgbClr val="FFBF40"/>
                </a:solidFill>
                <a:latin typeface="Now Heavy"/>
              </a:rPr>
              <a:t>CONCLUSION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11472">
            <a:off x="12707432" y="-3010953"/>
            <a:ext cx="9518983" cy="7095969"/>
          </a:xfrm>
          <a:custGeom>
            <a:avLst/>
            <a:gdLst/>
            <a:ahLst/>
            <a:cxnLst/>
            <a:rect r="r" b="b" t="t" l="l"/>
            <a:pathLst>
              <a:path h="7095969" w="9518983">
                <a:moveTo>
                  <a:pt x="0" y="0"/>
                </a:moveTo>
                <a:lnTo>
                  <a:pt x="9518982" y="0"/>
                </a:lnTo>
                <a:lnTo>
                  <a:pt x="9518982" y="7095969"/>
                </a:lnTo>
                <a:lnTo>
                  <a:pt x="0" y="709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24906">
            <a:off x="-2603231" y="6087749"/>
            <a:ext cx="8506356" cy="6341102"/>
          </a:xfrm>
          <a:custGeom>
            <a:avLst/>
            <a:gdLst/>
            <a:ahLst/>
            <a:cxnLst/>
            <a:rect r="r" b="b" t="t" l="l"/>
            <a:pathLst>
              <a:path h="6341102" w="8506356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47481" y="1754116"/>
            <a:ext cx="15393039" cy="730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8"/>
              </a:lnSpc>
            </a:pPr>
            <a:r>
              <a:rPr lang="en-US" sz="2636" spc="258">
                <a:solidFill>
                  <a:srgbClr val="F5FFF5"/>
                </a:solidFill>
                <a:latin typeface="Now"/>
              </a:rPr>
              <a:t>Résumé des principaux points de la présentation</a:t>
            </a:r>
          </a:p>
          <a:p>
            <a:pPr marL="1138621" indent="-379540" lvl="2">
              <a:lnSpc>
                <a:spcPts val="3638"/>
              </a:lnSpc>
              <a:buFont typeface="Arial"/>
              <a:buChar char="⚬"/>
            </a:pPr>
            <a:r>
              <a:rPr lang="en-US" sz="2636" spc="258">
                <a:solidFill>
                  <a:srgbClr val="F5FFF5"/>
                </a:solidFill>
                <a:latin typeface="Now"/>
              </a:rPr>
              <a:t>Nos objectifs clés, y compris la robustesse, la sécurité et la facilité d'utilisation.</a:t>
            </a:r>
          </a:p>
          <a:p>
            <a:pPr marL="1138621" indent="-379540" lvl="2">
              <a:lnSpc>
                <a:spcPts val="3638"/>
              </a:lnSpc>
              <a:buFont typeface="Arial"/>
              <a:buChar char="⚬"/>
            </a:pPr>
            <a:r>
              <a:rPr lang="en-US" sz="2636" spc="258">
                <a:solidFill>
                  <a:srgbClr val="F5FFF5"/>
                </a:solidFill>
                <a:latin typeface="Now"/>
              </a:rPr>
              <a:t>Notre client, un leader dans le secteur de la domotique, et les enjeux et défis techniques que nous devons relever.</a:t>
            </a:r>
          </a:p>
          <a:p>
            <a:pPr marL="1138621" indent="-379540" lvl="2">
              <a:lnSpc>
                <a:spcPts val="3638"/>
              </a:lnSpc>
              <a:buFont typeface="Arial"/>
              <a:buChar char="⚬"/>
            </a:pPr>
            <a:r>
              <a:rPr lang="en-US" sz="2636" spc="258">
                <a:solidFill>
                  <a:srgbClr val="F5FFF5"/>
                </a:solidFill>
                <a:latin typeface="Now"/>
              </a:rPr>
              <a:t>Notre choix du modèle du Cycle en V pour organiser et exécuter le projet.</a:t>
            </a:r>
          </a:p>
          <a:p>
            <a:pPr marL="1138621" indent="-379540" lvl="2">
              <a:lnSpc>
                <a:spcPts val="3638"/>
              </a:lnSpc>
              <a:buFont typeface="Arial"/>
              <a:buChar char="⚬"/>
            </a:pPr>
            <a:r>
              <a:rPr lang="en-US" sz="2636" spc="258">
                <a:solidFill>
                  <a:srgbClr val="F5FFF5"/>
                </a:solidFill>
                <a:latin typeface="Now"/>
              </a:rPr>
              <a:t>L'importance de notre équipe multidisciplinaire et de la collaboration  inter fonctionnelle.</a:t>
            </a:r>
          </a:p>
          <a:p>
            <a:pPr marL="1138621" indent="-379540" lvl="2">
              <a:lnSpc>
                <a:spcPts val="3638"/>
              </a:lnSpc>
              <a:buFont typeface="Arial"/>
              <a:buChar char="⚬"/>
            </a:pPr>
            <a:r>
              <a:rPr lang="en-US" sz="2636" spc="258">
                <a:solidFill>
                  <a:srgbClr val="F5FFF5"/>
                </a:solidFill>
                <a:latin typeface="Now"/>
              </a:rPr>
              <a:t>Notre planification détaillée basée sur le modèle du Cycle en V, y compris les phases et les jalons clés.</a:t>
            </a:r>
          </a:p>
          <a:p>
            <a:pPr marL="1138621" indent="-379540" lvl="2">
              <a:lnSpc>
                <a:spcPts val="3638"/>
              </a:lnSpc>
              <a:buFont typeface="Arial"/>
              <a:buChar char="⚬"/>
            </a:pPr>
            <a:r>
              <a:rPr lang="en-US" sz="2636" spc="258">
                <a:solidFill>
                  <a:srgbClr val="F5FFF5"/>
                </a:solidFill>
                <a:latin typeface="Now"/>
              </a:rPr>
              <a:t>Notre engagement envers la gestion proactive des risques et l'assurance qualité tout au long du projet.</a:t>
            </a:r>
          </a:p>
          <a:p>
            <a:pPr marL="1138621" indent="-379540" lvl="2">
              <a:lnSpc>
                <a:spcPts val="3638"/>
              </a:lnSpc>
              <a:buFont typeface="Arial"/>
              <a:buChar char="⚬"/>
            </a:pPr>
            <a:r>
              <a:rPr lang="en-US" sz="2636" spc="258">
                <a:solidFill>
                  <a:srgbClr val="F5FFF5"/>
                </a:solidFill>
                <a:latin typeface="Now"/>
              </a:rPr>
              <a:t>Notre utilisation d'outils de communication et de collaboration, ainsi que notre fréquence de réunions d'équipe et de rapports d'avancement.</a:t>
            </a:r>
          </a:p>
          <a:p>
            <a:pPr marL="569310" indent="-284655" lvl="1">
              <a:lnSpc>
                <a:spcPts val="3638"/>
              </a:lnSpc>
              <a:buFont typeface="Arial"/>
              <a:buChar char="•"/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410632" y="537032"/>
            <a:ext cx="1264709" cy="1264709"/>
          </a:xfrm>
          <a:custGeom>
            <a:avLst/>
            <a:gdLst/>
            <a:ahLst/>
            <a:cxnLst/>
            <a:rect r="r" b="b" t="t" l="l"/>
            <a:pathLst>
              <a:path h="1264709" w="1264709">
                <a:moveTo>
                  <a:pt x="0" y="0"/>
                </a:moveTo>
                <a:lnTo>
                  <a:pt x="1264709" y="0"/>
                </a:lnTo>
                <a:lnTo>
                  <a:pt x="1264709" y="1264709"/>
                </a:lnTo>
                <a:lnTo>
                  <a:pt x="0" y="1264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40519" y="1028700"/>
            <a:ext cx="482144" cy="467032"/>
          </a:xfrm>
          <a:custGeom>
            <a:avLst/>
            <a:gdLst/>
            <a:ahLst/>
            <a:cxnLst/>
            <a:rect r="r" b="b" t="t" l="l"/>
            <a:pathLst>
              <a:path h="467032" w="482144">
                <a:moveTo>
                  <a:pt x="0" y="0"/>
                </a:moveTo>
                <a:lnTo>
                  <a:pt x="482145" y="0"/>
                </a:lnTo>
                <a:lnTo>
                  <a:pt x="482145" y="467032"/>
                </a:lnTo>
                <a:lnTo>
                  <a:pt x="0" y="4670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11472">
            <a:off x="12707432" y="-3010953"/>
            <a:ext cx="9518983" cy="7095969"/>
          </a:xfrm>
          <a:custGeom>
            <a:avLst/>
            <a:gdLst/>
            <a:ahLst/>
            <a:cxnLst/>
            <a:rect r="r" b="b" t="t" l="l"/>
            <a:pathLst>
              <a:path h="7095969" w="9518983">
                <a:moveTo>
                  <a:pt x="0" y="0"/>
                </a:moveTo>
                <a:lnTo>
                  <a:pt x="9518982" y="0"/>
                </a:lnTo>
                <a:lnTo>
                  <a:pt x="9518982" y="7095969"/>
                </a:lnTo>
                <a:lnTo>
                  <a:pt x="0" y="709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24906">
            <a:off x="-2603231" y="6087749"/>
            <a:ext cx="8506356" cy="6341102"/>
          </a:xfrm>
          <a:custGeom>
            <a:avLst/>
            <a:gdLst/>
            <a:ahLst/>
            <a:cxnLst/>
            <a:rect r="r" b="b" t="t" l="l"/>
            <a:pathLst>
              <a:path h="6341102" w="8506356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39495" y="6059028"/>
            <a:ext cx="14809011" cy="214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253"/>
              </a:lnSpc>
            </a:pPr>
            <a:r>
              <a:rPr lang="en-US" sz="12593" spc="629">
                <a:solidFill>
                  <a:srgbClr val="FFFBFB"/>
                </a:solidFill>
                <a:latin typeface="Now Heavy"/>
              </a:rPr>
              <a:t>DES QUESTION?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778277" y="1028700"/>
            <a:ext cx="1264709" cy="1264709"/>
          </a:xfrm>
          <a:custGeom>
            <a:avLst/>
            <a:gdLst/>
            <a:ahLst/>
            <a:cxnLst/>
            <a:rect r="r" b="b" t="t" l="l"/>
            <a:pathLst>
              <a:path h="1264709" w="1264709">
                <a:moveTo>
                  <a:pt x="0" y="0"/>
                </a:moveTo>
                <a:lnTo>
                  <a:pt x="1264709" y="0"/>
                </a:lnTo>
                <a:lnTo>
                  <a:pt x="1264709" y="1264709"/>
                </a:lnTo>
                <a:lnTo>
                  <a:pt x="0" y="1264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69560" y="1427539"/>
            <a:ext cx="482144" cy="467032"/>
          </a:xfrm>
          <a:custGeom>
            <a:avLst/>
            <a:gdLst/>
            <a:ahLst/>
            <a:cxnLst/>
            <a:rect r="r" b="b" t="t" l="l"/>
            <a:pathLst>
              <a:path h="467032" w="482144">
                <a:moveTo>
                  <a:pt x="0" y="0"/>
                </a:moveTo>
                <a:lnTo>
                  <a:pt x="482144" y="0"/>
                </a:lnTo>
                <a:lnTo>
                  <a:pt x="482144" y="467031"/>
                </a:lnTo>
                <a:lnTo>
                  <a:pt x="0" y="467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53790" y="3087274"/>
            <a:ext cx="8980420" cy="2613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84"/>
              </a:lnSpc>
              <a:spcBef>
                <a:spcPct val="0"/>
              </a:spcBef>
            </a:pPr>
            <a:r>
              <a:rPr lang="en-US" sz="7489" spc="104">
                <a:solidFill>
                  <a:srgbClr val="FFBF40"/>
                </a:solidFill>
                <a:latin typeface="Now Heavy"/>
              </a:rPr>
              <a:t>MERCI DE VOTRE ATTENTION 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11472">
            <a:off x="12707432" y="-3010953"/>
            <a:ext cx="9518983" cy="7095969"/>
          </a:xfrm>
          <a:custGeom>
            <a:avLst/>
            <a:gdLst/>
            <a:ahLst/>
            <a:cxnLst/>
            <a:rect r="r" b="b" t="t" l="l"/>
            <a:pathLst>
              <a:path h="7095969" w="9518983">
                <a:moveTo>
                  <a:pt x="0" y="0"/>
                </a:moveTo>
                <a:lnTo>
                  <a:pt x="9518982" y="0"/>
                </a:lnTo>
                <a:lnTo>
                  <a:pt x="9518982" y="7095969"/>
                </a:lnTo>
                <a:lnTo>
                  <a:pt x="0" y="709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24906">
            <a:off x="-3224478" y="7425895"/>
            <a:ext cx="8506356" cy="6341102"/>
          </a:xfrm>
          <a:custGeom>
            <a:avLst/>
            <a:gdLst/>
            <a:ahLst/>
            <a:cxnLst/>
            <a:rect r="r" b="b" t="t" l="l"/>
            <a:pathLst>
              <a:path h="6341102" w="8506356">
                <a:moveTo>
                  <a:pt x="0" y="0"/>
                </a:moveTo>
                <a:lnTo>
                  <a:pt x="8506356" y="0"/>
                </a:lnTo>
                <a:lnTo>
                  <a:pt x="8506356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39495" y="3968174"/>
            <a:ext cx="14809011" cy="214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253"/>
              </a:lnSpc>
            </a:pPr>
            <a:r>
              <a:rPr lang="en-US" sz="12593" spc="629">
                <a:solidFill>
                  <a:srgbClr val="FFFBFB"/>
                </a:solidFill>
                <a:latin typeface="Now Heavy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70806" y="6052126"/>
            <a:ext cx="8299094" cy="208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9073" indent="-324537" lvl="1">
              <a:lnSpc>
                <a:spcPts val="4148"/>
              </a:lnSpc>
              <a:buFont typeface="Arial"/>
              <a:buChar char="•"/>
            </a:pPr>
            <a:r>
              <a:rPr lang="en-US" sz="3006" spc="294">
                <a:solidFill>
                  <a:srgbClr val="F5FFF5"/>
                </a:solidFill>
                <a:latin typeface="DM Sans"/>
              </a:rPr>
              <a:t>Objectifs du projet</a:t>
            </a:r>
          </a:p>
          <a:p>
            <a:pPr marL="649073" indent="-324537" lvl="1">
              <a:lnSpc>
                <a:spcPts val="4148"/>
              </a:lnSpc>
              <a:buFont typeface="Arial"/>
              <a:buChar char="•"/>
            </a:pPr>
            <a:r>
              <a:rPr lang="en-US" sz="3006" spc="294">
                <a:solidFill>
                  <a:srgbClr val="F5FFF5"/>
                </a:solidFill>
                <a:latin typeface="DM Sans"/>
              </a:rPr>
              <a:t>Aperçu de l'entreprise cliente (Leader dans la domotique)</a:t>
            </a:r>
          </a:p>
          <a:p>
            <a:pPr marL="649073" indent="-324537" lvl="1">
              <a:lnSpc>
                <a:spcPts val="4148"/>
              </a:lnSpc>
              <a:buFont typeface="Arial"/>
              <a:buChar char="•"/>
            </a:pPr>
            <a:r>
              <a:rPr lang="en-US" sz="3006" spc="294">
                <a:solidFill>
                  <a:srgbClr val="F5FFF5"/>
                </a:solidFill>
                <a:latin typeface="DM Sans"/>
              </a:rPr>
              <a:t>Enjeux et défis techniques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778277" y="1028700"/>
            <a:ext cx="1264709" cy="1264709"/>
          </a:xfrm>
          <a:custGeom>
            <a:avLst/>
            <a:gdLst/>
            <a:ahLst/>
            <a:cxnLst/>
            <a:rect r="r" b="b" t="t" l="l"/>
            <a:pathLst>
              <a:path h="1264709" w="1264709">
                <a:moveTo>
                  <a:pt x="0" y="0"/>
                </a:moveTo>
                <a:lnTo>
                  <a:pt x="1264709" y="0"/>
                </a:lnTo>
                <a:lnTo>
                  <a:pt x="1264709" y="1264709"/>
                </a:lnTo>
                <a:lnTo>
                  <a:pt x="0" y="1264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69560" y="1427539"/>
            <a:ext cx="482144" cy="467032"/>
          </a:xfrm>
          <a:custGeom>
            <a:avLst/>
            <a:gdLst/>
            <a:ahLst/>
            <a:cxnLst/>
            <a:rect r="r" b="b" t="t" l="l"/>
            <a:pathLst>
              <a:path h="467032" w="482144">
                <a:moveTo>
                  <a:pt x="0" y="0"/>
                </a:moveTo>
                <a:lnTo>
                  <a:pt x="482144" y="0"/>
                </a:lnTo>
                <a:lnTo>
                  <a:pt x="482144" y="467031"/>
                </a:lnTo>
                <a:lnTo>
                  <a:pt x="0" y="467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725302">
            <a:off x="-5183653" y="-8434541"/>
            <a:ext cx="15781688" cy="10645466"/>
          </a:xfrm>
          <a:custGeom>
            <a:avLst/>
            <a:gdLst/>
            <a:ahLst/>
            <a:cxnLst/>
            <a:rect r="r" b="b" t="t" l="l"/>
            <a:pathLst>
              <a:path h="10645466" w="15781688">
                <a:moveTo>
                  <a:pt x="15781687" y="0"/>
                </a:moveTo>
                <a:lnTo>
                  <a:pt x="0" y="0"/>
                </a:lnTo>
                <a:lnTo>
                  <a:pt x="0" y="10645465"/>
                </a:lnTo>
                <a:lnTo>
                  <a:pt x="15781687" y="10645465"/>
                </a:lnTo>
                <a:lnTo>
                  <a:pt x="1578168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987334" y="1038225"/>
            <a:ext cx="6679883" cy="2153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576"/>
              </a:lnSpc>
              <a:spcBef>
                <a:spcPct val="0"/>
              </a:spcBef>
            </a:pPr>
            <a:r>
              <a:rPr lang="en-US" sz="6126" spc="569">
                <a:solidFill>
                  <a:srgbClr val="2B26AD"/>
                </a:solidFill>
                <a:latin typeface="Now Heavy"/>
              </a:rPr>
              <a:t>OBJECTIFS DU PROJET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8535406" y="8691393"/>
            <a:ext cx="10351942" cy="3256156"/>
          </a:xfrm>
          <a:custGeom>
            <a:avLst/>
            <a:gdLst/>
            <a:ahLst/>
            <a:cxnLst/>
            <a:rect r="r" b="b" t="t" l="l"/>
            <a:pathLst>
              <a:path h="3256156" w="10351942">
                <a:moveTo>
                  <a:pt x="0" y="0"/>
                </a:moveTo>
                <a:lnTo>
                  <a:pt x="10351941" y="0"/>
                </a:lnTo>
                <a:lnTo>
                  <a:pt x="10351941" y="3256156"/>
                </a:lnTo>
                <a:lnTo>
                  <a:pt x="0" y="3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3968029" y="8691393"/>
            <a:ext cx="10351942" cy="3256156"/>
          </a:xfrm>
          <a:custGeom>
            <a:avLst/>
            <a:gdLst/>
            <a:ahLst/>
            <a:cxnLst/>
            <a:rect r="r" b="b" t="t" l="l"/>
            <a:pathLst>
              <a:path h="3256156" w="10351942">
                <a:moveTo>
                  <a:pt x="0" y="0"/>
                </a:moveTo>
                <a:lnTo>
                  <a:pt x="10351942" y="0"/>
                </a:lnTo>
                <a:lnTo>
                  <a:pt x="10351942" y="3256156"/>
                </a:lnTo>
                <a:lnTo>
                  <a:pt x="0" y="3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-840702" y="8691393"/>
            <a:ext cx="10351942" cy="3256156"/>
          </a:xfrm>
          <a:custGeom>
            <a:avLst/>
            <a:gdLst/>
            <a:ahLst/>
            <a:cxnLst/>
            <a:rect r="r" b="b" t="t" l="l"/>
            <a:pathLst>
              <a:path h="3256156" w="10351942">
                <a:moveTo>
                  <a:pt x="0" y="0"/>
                </a:moveTo>
                <a:lnTo>
                  <a:pt x="10351942" y="0"/>
                </a:lnTo>
                <a:lnTo>
                  <a:pt x="10351942" y="3256156"/>
                </a:lnTo>
                <a:lnTo>
                  <a:pt x="0" y="3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00666" y="5748976"/>
            <a:ext cx="1686668" cy="1622268"/>
          </a:xfrm>
          <a:custGeom>
            <a:avLst/>
            <a:gdLst/>
            <a:ahLst/>
            <a:cxnLst/>
            <a:rect r="r" b="b" t="t" l="l"/>
            <a:pathLst>
              <a:path h="1622268" w="1686668">
                <a:moveTo>
                  <a:pt x="0" y="0"/>
                </a:moveTo>
                <a:lnTo>
                  <a:pt x="1686668" y="0"/>
                </a:lnTo>
                <a:lnTo>
                  <a:pt x="1686668" y="1622268"/>
                </a:lnTo>
                <a:lnTo>
                  <a:pt x="0" y="16222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75256" y="5899004"/>
            <a:ext cx="1472241" cy="1472241"/>
          </a:xfrm>
          <a:custGeom>
            <a:avLst/>
            <a:gdLst/>
            <a:ahLst/>
            <a:cxnLst/>
            <a:rect r="r" b="b" t="t" l="l"/>
            <a:pathLst>
              <a:path h="1472241" w="1472241">
                <a:moveTo>
                  <a:pt x="0" y="0"/>
                </a:moveTo>
                <a:lnTo>
                  <a:pt x="1472241" y="0"/>
                </a:lnTo>
                <a:lnTo>
                  <a:pt x="1472241" y="1472240"/>
                </a:lnTo>
                <a:lnTo>
                  <a:pt x="0" y="14722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72809" y="5899004"/>
            <a:ext cx="1524920" cy="1472241"/>
          </a:xfrm>
          <a:custGeom>
            <a:avLst/>
            <a:gdLst/>
            <a:ahLst/>
            <a:cxnLst/>
            <a:rect r="r" b="b" t="t" l="l"/>
            <a:pathLst>
              <a:path h="1472241" w="1524920">
                <a:moveTo>
                  <a:pt x="0" y="0"/>
                </a:moveTo>
                <a:lnTo>
                  <a:pt x="1524920" y="0"/>
                </a:lnTo>
                <a:lnTo>
                  <a:pt x="1524920" y="1472240"/>
                </a:lnTo>
                <a:lnTo>
                  <a:pt x="0" y="14722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15520" y="7624792"/>
            <a:ext cx="3039498" cy="2227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5"/>
              </a:lnSpc>
            </a:pPr>
            <a:r>
              <a:rPr lang="en-US" sz="2554" spc="89">
                <a:solidFill>
                  <a:srgbClr val="FFFBFB"/>
                </a:solidFill>
                <a:latin typeface="DM Sans Bold"/>
              </a:rPr>
              <a:t>un système d'automatisation</a:t>
            </a:r>
          </a:p>
          <a:p>
            <a:pPr algn="ctr">
              <a:lnSpc>
                <a:spcPts val="3525"/>
              </a:lnSpc>
            </a:pPr>
            <a:r>
              <a:rPr lang="en-US" sz="2554" spc="89">
                <a:solidFill>
                  <a:srgbClr val="FFFBFB"/>
                </a:solidFill>
                <a:latin typeface="DM Sans Bold"/>
              </a:rPr>
              <a:t>Robuste</a:t>
            </a:r>
          </a:p>
          <a:p>
            <a:pPr algn="ctr">
              <a:lnSpc>
                <a:spcPts val="3525"/>
              </a:lnSpc>
            </a:pPr>
            <a:r>
              <a:rPr lang="en-US" sz="2554" spc="89">
                <a:solidFill>
                  <a:srgbClr val="FFFBFB"/>
                </a:solidFill>
                <a:latin typeface="DM Sans Bold"/>
              </a:rPr>
              <a:t>Sécurisé</a:t>
            </a:r>
          </a:p>
          <a:p>
            <a:pPr algn="ctr">
              <a:lnSpc>
                <a:spcPts val="3525"/>
              </a:lnSpc>
            </a:pPr>
            <a:r>
              <a:rPr lang="en-US" sz="2554" spc="89">
                <a:solidFill>
                  <a:srgbClr val="FFFBFB"/>
                </a:solidFill>
                <a:latin typeface="DM Sans Bold"/>
              </a:rPr>
              <a:t> Convivial</a:t>
            </a:r>
            <a:r>
              <a:rPr lang="en-US" sz="2554" spc="89">
                <a:solidFill>
                  <a:srgbClr val="FFFBFB"/>
                </a:solidFill>
                <a:latin typeface="DM Sans Bold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49890" y="7624792"/>
            <a:ext cx="2788221" cy="133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5"/>
              </a:lnSpc>
            </a:pPr>
            <a:r>
              <a:rPr lang="en-US" sz="2554" spc="89">
                <a:solidFill>
                  <a:srgbClr val="FFFBFB"/>
                </a:solidFill>
                <a:latin typeface="DM Sans Bold"/>
              </a:rPr>
              <a:t>une expérience utilisateur optimale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21937" y="7624792"/>
            <a:ext cx="2788221" cy="177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5"/>
              </a:lnSpc>
            </a:pPr>
            <a:r>
              <a:rPr lang="en-US" sz="2554" spc="89">
                <a:solidFill>
                  <a:srgbClr val="FFFBFB"/>
                </a:solidFill>
                <a:latin typeface="DM Sans Bold"/>
              </a:rPr>
              <a:t>Répondre aux besoins spécifiques de notre client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725302">
            <a:off x="-9892680" y="-6812273"/>
            <a:ext cx="15781688" cy="10645466"/>
          </a:xfrm>
          <a:custGeom>
            <a:avLst/>
            <a:gdLst/>
            <a:ahLst/>
            <a:cxnLst/>
            <a:rect r="r" b="b" t="t" l="l"/>
            <a:pathLst>
              <a:path h="10645466" w="15781688">
                <a:moveTo>
                  <a:pt x="15781688" y="0"/>
                </a:moveTo>
                <a:lnTo>
                  <a:pt x="0" y="0"/>
                </a:lnTo>
                <a:lnTo>
                  <a:pt x="0" y="10645466"/>
                </a:lnTo>
                <a:lnTo>
                  <a:pt x="15781688" y="10645466"/>
                </a:lnTo>
                <a:lnTo>
                  <a:pt x="1578168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40801" y="914400"/>
            <a:ext cx="10826417" cy="2153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576"/>
              </a:lnSpc>
              <a:spcBef>
                <a:spcPct val="0"/>
              </a:spcBef>
            </a:pPr>
            <a:r>
              <a:rPr lang="en-US" sz="6126" spc="569">
                <a:solidFill>
                  <a:srgbClr val="2B26AD"/>
                </a:solidFill>
                <a:latin typeface="Now Heavy"/>
              </a:rPr>
              <a:t>APERÇU DE L'ENTREPRISE CLIENTE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8535406" y="8691393"/>
            <a:ext cx="10351942" cy="3256156"/>
          </a:xfrm>
          <a:custGeom>
            <a:avLst/>
            <a:gdLst/>
            <a:ahLst/>
            <a:cxnLst/>
            <a:rect r="r" b="b" t="t" l="l"/>
            <a:pathLst>
              <a:path h="3256156" w="10351942">
                <a:moveTo>
                  <a:pt x="0" y="0"/>
                </a:moveTo>
                <a:lnTo>
                  <a:pt x="10351941" y="0"/>
                </a:lnTo>
                <a:lnTo>
                  <a:pt x="10351941" y="3256156"/>
                </a:lnTo>
                <a:lnTo>
                  <a:pt x="0" y="3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3968029" y="8691393"/>
            <a:ext cx="10351942" cy="3256156"/>
          </a:xfrm>
          <a:custGeom>
            <a:avLst/>
            <a:gdLst/>
            <a:ahLst/>
            <a:cxnLst/>
            <a:rect r="r" b="b" t="t" l="l"/>
            <a:pathLst>
              <a:path h="3256156" w="10351942">
                <a:moveTo>
                  <a:pt x="0" y="0"/>
                </a:moveTo>
                <a:lnTo>
                  <a:pt x="10351942" y="0"/>
                </a:lnTo>
                <a:lnTo>
                  <a:pt x="10351942" y="3256156"/>
                </a:lnTo>
                <a:lnTo>
                  <a:pt x="0" y="3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-840702" y="8691393"/>
            <a:ext cx="10351942" cy="3256156"/>
          </a:xfrm>
          <a:custGeom>
            <a:avLst/>
            <a:gdLst/>
            <a:ahLst/>
            <a:cxnLst/>
            <a:rect r="r" b="b" t="t" l="l"/>
            <a:pathLst>
              <a:path h="3256156" w="10351942">
                <a:moveTo>
                  <a:pt x="0" y="0"/>
                </a:moveTo>
                <a:lnTo>
                  <a:pt x="10351942" y="0"/>
                </a:lnTo>
                <a:lnTo>
                  <a:pt x="10351942" y="3256156"/>
                </a:lnTo>
                <a:lnTo>
                  <a:pt x="0" y="3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00666" y="5748976"/>
            <a:ext cx="1686668" cy="1622268"/>
          </a:xfrm>
          <a:custGeom>
            <a:avLst/>
            <a:gdLst/>
            <a:ahLst/>
            <a:cxnLst/>
            <a:rect r="r" b="b" t="t" l="l"/>
            <a:pathLst>
              <a:path h="1622268" w="1686668">
                <a:moveTo>
                  <a:pt x="0" y="0"/>
                </a:moveTo>
                <a:lnTo>
                  <a:pt x="1686668" y="0"/>
                </a:lnTo>
                <a:lnTo>
                  <a:pt x="1686668" y="1622268"/>
                </a:lnTo>
                <a:lnTo>
                  <a:pt x="0" y="16222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75256" y="5899004"/>
            <a:ext cx="1472241" cy="1472241"/>
          </a:xfrm>
          <a:custGeom>
            <a:avLst/>
            <a:gdLst/>
            <a:ahLst/>
            <a:cxnLst/>
            <a:rect r="r" b="b" t="t" l="l"/>
            <a:pathLst>
              <a:path h="1472241" w="1472241">
                <a:moveTo>
                  <a:pt x="0" y="0"/>
                </a:moveTo>
                <a:lnTo>
                  <a:pt x="1472241" y="0"/>
                </a:lnTo>
                <a:lnTo>
                  <a:pt x="1472241" y="1472240"/>
                </a:lnTo>
                <a:lnTo>
                  <a:pt x="0" y="14722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72809" y="5899004"/>
            <a:ext cx="1524920" cy="1472241"/>
          </a:xfrm>
          <a:custGeom>
            <a:avLst/>
            <a:gdLst/>
            <a:ahLst/>
            <a:cxnLst/>
            <a:rect r="r" b="b" t="t" l="l"/>
            <a:pathLst>
              <a:path h="1472241" w="1524920">
                <a:moveTo>
                  <a:pt x="0" y="0"/>
                </a:moveTo>
                <a:lnTo>
                  <a:pt x="1524920" y="0"/>
                </a:lnTo>
                <a:lnTo>
                  <a:pt x="1524920" y="1472240"/>
                </a:lnTo>
                <a:lnTo>
                  <a:pt x="0" y="14722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33374" y="7596217"/>
            <a:ext cx="2788221" cy="796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1"/>
              </a:lnSpc>
            </a:pPr>
            <a:r>
              <a:rPr lang="en-US" sz="4754" spc="166">
                <a:solidFill>
                  <a:srgbClr val="FFBF40"/>
                </a:solidFill>
                <a:latin typeface="DM Sans Bold"/>
              </a:rPr>
              <a:t>SOMFY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49890" y="7624792"/>
            <a:ext cx="2788221" cy="177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5"/>
              </a:lnSpc>
            </a:pPr>
            <a:r>
              <a:rPr lang="en-US" sz="2554" spc="89">
                <a:solidFill>
                  <a:srgbClr val="FFFBFB"/>
                </a:solidFill>
                <a:latin typeface="DM Sans Bold"/>
              </a:rPr>
              <a:t> Vaste base de clients et une réputation d'excellence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02618" y="7624792"/>
            <a:ext cx="3017517" cy="177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5"/>
              </a:lnSpc>
            </a:pPr>
            <a:r>
              <a:rPr lang="en-US" sz="2554" spc="89">
                <a:solidFill>
                  <a:srgbClr val="FFFBFB"/>
                </a:solidFill>
                <a:latin typeface="DM Sans Bold"/>
              </a:rPr>
              <a:t>Cherchent à étendre leur offre avec un système d'automatisation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23449" y="3020293"/>
            <a:ext cx="6143769" cy="1932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59"/>
              </a:lnSpc>
            </a:pPr>
            <a:r>
              <a:rPr lang="en-US" sz="2217" spc="217">
                <a:solidFill>
                  <a:srgbClr val="004380"/>
                </a:solidFill>
                <a:latin typeface="DM Sans"/>
              </a:rPr>
              <a:t>Leader dans la domotique.</a:t>
            </a:r>
          </a:p>
          <a:p>
            <a:pPr algn="r">
              <a:lnSpc>
                <a:spcPts val="3059"/>
              </a:lnSpc>
            </a:pPr>
            <a:r>
              <a:rPr lang="en-US" sz="2217" spc="217">
                <a:solidFill>
                  <a:srgbClr val="004380"/>
                </a:solidFill>
                <a:latin typeface="DM Sans"/>
              </a:rPr>
              <a:t>une entreprise de renommée mondiale dans le domaine de la domotique, offrant des solutions innovantes depuis de nombreuses années</a:t>
            </a:r>
            <a:r>
              <a:rPr lang="en-US" sz="2217" spc="217">
                <a:solidFill>
                  <a:srgbClr val="004380"/>
                </a:solidFill>
                <a:latin typeface="DM Sans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29096" y="1324129"/>
            <a:ext cx="3386562" cy="2555315"/>
          </a:xfrm>
          <a:custGeom>
            <a:avLst/>
            <a:gdLst/>
            <a:ahLst/>
            <a:cxnLst/>
            <a:rect r="r" b="b" t="t" l="l"/>
            <a:pathLst>
              <a:path h="2555315" w="3386562">
                <a:moveTo>
                  <a:pt x="0" y="0"/>
                </a:moveTo>
                <a:lnTo>
                  <a:pt x="3386561" y="0"/>
                </a:lnTo>
                <a:lnTo>
                  <a:pt x="3386561" y="2555315"/>
                </a:lnTo>
                <a:lnTo>
                  <a:pt x="0" y="2555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2673324" y="5363990"/>
            <a:ext cx="12941352" cy="1161613"/>
          </a:xfrm>
          <a:custGeom>
            <a:avLst/>
            <a:gdLst/>
            <a:ahLst/>
            <a:cxnLst/>
            <a:rect r="r" b="b" t="t" l="l"/>
            <a:pathLst>
              <a:path h="1161613" w="12941352">
                <a:moveTo>
                  <a:pt x="0" y="0"/>
                </a:moveTo>
                <a:lnTo>
                  <a:pt x="12941352" y="0"/>
                </a:lnTo>
                <a:lnTo>
                  <a:pt x="12941352" y="1161613"/>
                </a:lnTo>
                <a:lnTo>
                  <a:pt x="0" y="1161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8399564" y="2560705"/>
            <a:ext cx="340896" cy="34089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419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9124906">
            <a:off x="16644319" y="-4572692"/>
            <a:ext cx="8506356" cy="6341102"/>
          </a:xfrm>
          <a:custGeom>
            <a:avLst/>
            <a:gdLst/>
            <a:ahLst/>
            <a:cxnLst/>
            <a:rect r="r" b="b" t="t" l="l"/>
            <a:pathLst>
              <a:path h="6341102" w="8506356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0161955" y="3090309"/>
            <a:ext cx="3425948" cy="2585033"/>
          </a:xfrm>
          <a:custGeom>
            <a:avLst/>
            <a:gdLst/>
            <a:ahLst/>
            <a:cxnLst/>
            <a:rect r="r" b="b" t="t" l="l"/>
            <a:pathLst>
              <a:path h="2585033" w="3425948">
                <a:moveTo>
                  <a:pt x="3425948" y="0"/>
                </a:moveTo>
                <a:lnTo>
                  <a:pt x="0" y="0"/>
                </a:lnTo>
                <a:lnTo>
                  <a:pt x="0" y="2585034"/>
                </a:lnTo>
                <a:lnTo>
                  <a:pt x="3425948" y="2585034"/>
                </a:lnTo>
                <a:lnTo>
                  <a:pt x="34259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5400000">
            <a:off x="9525783" y="4167896"/>
            <a:ext cx="340896" cy="34089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419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829096" y="4794542"/>
            <a:ext cx="3386562" cy="2555315"/>
          </a:xfrm>
          <a:custGeom>
            <a:avLst/>
            <a:gdLst/>
            <a:ahLst/>
            <a:cxnLst/>
            <a:rect r="r" b="b" t="t" l="l"/>
            <a:pathLst>
              <a:path h="2555315" w="3386562">
                <a:moveTo>
                  <a:pt x="0" y="0"/>
                </a:moveTo>
                <a:lnTo>
                  <a:pt x="3386561" y="0"/>
                </a:lnTo>
                <a:lnTo>
                  <a:pt x="3386561" y="2555315"/>
                </a:lnTo>
                <a:lnTo>
                  <a:pt x="0" y="2555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-5400000">
            <a:off x="8399564" y="5772385"/>
            <a:ext cx="340896" cy="34089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419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true" flipV="false" rot="0">
            <a:off x="10209580" y="6225633"/>
            <a:ext cx="3443712" cy="2598437"/>
          </a:xfrm>
          <a:custGeom>
            <a:avLst/>
            <a:gdLst/>
            <a:ahLst/>
            <a:cxnLst/>
            <a:rect r="r" b="b" t="t" l="l"/>
            <a:pathLst>
              <a:path h="2598437" w="3443712">
                <a:moveTo>
                  <a:pt x="3443711" y="0"/>
                </a:moveTo>
                <a:lnTo>
                  <a:pt x="0" y="0"/>
                </a:lnTo>
                <a:lnTo>
                  <a:pt x="0" y="2598437"/>
                </a:lnTo>
                <a:lnTo>
                  <a:pt x="3443711" y="2598437"/>
                </a:lnTo>
                <a:lnTo>
                  <a:pt x="34437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-5400000">
            <a:off x="9525783" y="7379576"/>
            <a:ext cx="340896" cy="34089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419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77515" y="4884731"/>
            <a:ext cx="4108681" cy="2078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0"/>
              </a:lnSpc>
            </a:pPr>
            <a:r>
              <a:rPr lang="en-US" sz="2427" spc="237">
                <a:solidFill>
                  <a:srgbClr val="004380"/>
                </a:solidFill>
                <a:latin typeface="DM Sans Bold"/>
              </a:rPr>
              <a:t> garantir la protection des données personnelles et la sécurité physique des maisons connectées.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-8393774">
            <a:off x="-2873193" y="7939120"/>
            <a:ext cx="8506356" cy="6341102"/>
          </a:xfrm>
          <a:custGeom>
            <a:avLst/>
            <a:gdLst/>
            <a:ahLst/>
            <a:cxnLst/>
            <a:rect r="r" b="b" t="t" l="l"/>
            <a:pathLst>
              <a:path h="6341102" w="8506356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505235" y="2154907"/>
            <a:ext cx="1301020" cy="1284462"/>
          </a:xfrm>
          <a:custGeom>
            <a:avLst/>
            <a:gdLst/>
            <a:ahLst/>
            <a:cxnLst/>
            <a:rect r="r" b="b" t="t" l="l"/>
            <a:pathLst>
              <a:path h="1284462" w="1301020">
                <a:moveTo>
                  <a:pt x="0" y="0"/>
                </a:moveTo>
                <a:lnTo>
                  <a:pt x="1301020" y="0"/>
                </a:lnTo>
                <a:lnTo>
                  <a:pt x="1301020" y="1284462"/>
                </a:lnTo>
                <a:lnTo>
                  <a:pt x="0" y="12844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729749" y="3702326"/>
            <a:ext cx="1412358" cy="1361000"/>
          </a:xfrm>
          <a:custGeom>
            <a:avLst/>
            <a:gdLst/>
            <a:ahLst/>
            <a:cxnLst/>
            <a:rect r="r" b="b" t="t" l="l"/>
            <a:pathLst>
              <a:path h="1361000" w="1412358">
                <a:moveTo>
                  <a:pt x="0" y="0"/>
                </a:moveTo>
                <a:lnTo>
                  <a:pt x="1412359" y="0"/>
                </a:lnTo>
                <a:lnTo>
                  <a:pt x="1412359" y="1361000"/>
                </a:lnTo>
                <a:lnTo>
                  <a:pt x="0" y="1361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502968" y="5510256"/>
            <a:ext cx="1303287" cy="1430754"/>
          </a:xfrm>
          <a:custGeom>
            <a:avLst/>
            <a:gdLst/>
            <a:ahLst/>
            <a:cxnLst/>
            <a:rect r="r" b="b" t="t" l="l"/>
            <a:pathLst>
              <a:path h="1430754" w="1303287">
                <a:moveTo>
                  <a:pt x="0" y="0"/>
                </a:moveTo>
                <a:lnTo>
                  <a:pt x="1303287" y="0"/>
                </a:lnTo>
                <a:lnTo>
                  <a:pt x="1303287" y="1430754"/>
                </a:lnTo>
                <a:lnTo>
                  <a:pt x="0" y="14307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593470" y="6962835"/>
            <a:ext cx="1684916" cy="1439837"/>
          </a:xfrm>
          <a:custGeom>
            <a:avLst/>
            <a:gdLst/>
            <a:ahLst/>
            <a:cxnLst/>
            <a:rect r="r" b="b" t="t" l="l"/>
            <a:pathLst>
              <a:path h="1439837" w="1684916">
                <a:moveTo>
                  <a:pt x="0" y="0"/>
                </a:moveTo>
                <a:lnTo>
                  <a:pt x="1684917" y="0"/>
                </a:lnTo>
                <a:lnTo>
                  <a:pt x="1684917" y="1439837"/>
                </a:lnTo>
                <a:lnTo>
                  <a:pt x="0" y="14398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46592" y="1502603"/>
            <a:ext cx="4339604" cy="2078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0"/>
              </a:lnSpc>
            </a:pPr>
            <a:r>
              <a:rPr lang="en-US" sz="2427" spc="237">
                <a:solidFill>
                  <a:srgbClr val="004380"/>
                </a:solidFill>
                <a:latin typeface="DM Sans Bold"/>
              </a:rPr>
              <a:t>la compatibilité avec une large gamme d'appareils et de protocoles de communication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883178" y="2759038"/>
            <a:ext cx="4046076" cy="2916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0"/>
              </a:lnSpc>
            </a:pPr>
            <a:r>
              <a:rPr lang="en-US" sz="2427" spc="237">
                <a:solidFill>
                  <a:srgbClr val="004380"/>
                </a:solidFill>
                <a:latin typeface="DM Sans Bold"/>
              </a:rPr>
              <a:t>L'intégration harmonieuse avec les systèmes existants et la facilité d'utilisation sont essentielles pour satisfaire nos clients exigeants.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921662" y="5863272"/>
            <a:ext cx="4007592" cy="3335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0"/>
              </a:lnSpc>
            </a:pPr>
            <a:r>
              <a:rPr lang="en-US" sz="2427" spc="237">
                <a:solidFill>
                  <a:srgbClr val="004380"/>
                </a:solidFill>
                <a:latin typeface="DM Sans Bold"/>
              </a:rPr>
              <a:t>Le projet nécessitera une collaboration étroite entre nos équipes de développement, de conception et de test pour atteindre ces objectifs ambitieux.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073566" y="1512128"/>
            <a:ext cx="2164359" cy="301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2"/>
              </a:lnSpc>
            </a:pPr>
            <a:r>
              <a:rPr lang="en-US" sz="1827" spc="179">
                <a:solidFill>
                  <a:srgbClr val="FFFFFF"/>
                </a:solidFill>
                <a:latin typeface="DM Sans Bold"/>
              </a:rPr>
              <a:t>COMPATIBILITE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188704" y="3209184"/>
            <a:ext cx="2399198" cy="334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8"/>
              </a:lnSpc>
            </a:pPr>
            <a:r>
              <a:rPr lang="en-US" sz="2027" spc="198">
                <a:solidFill>
                  <a:srgbClr val="FFFFFF"/>
                </a:solidFill>
                <a:latin typeface="DM Sans Bold"/>
              </a:rPr>
              <a:t>INTEGRATION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073566" y="5025226"/>
            <a:ext cx="2211021" cy="368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4"/>
              </a:lnSpc>
            </a:pPr>
            <a:r>
              <a:rPr lang="en-US" sz="2227" spc="218">
                <a:solidFill>
                  <a:srgbClr val="FFFFFF"/>
                </a:solidFill>
                <a:latin typeface="DM Sans Bold"/>
              </a:rPr>
              <a:t>SECURITE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835895" y="6452165"/>
            <a:ext cx="3085768" cy="301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2"/>
              </a:lnSpc>
            </a:pPr>
            <a:r>
              <a:rPr lang="en-US" sz="1827" spc="179">
                <a:solidFill>
                  <a:srgbClr val="FFFFFF"/>
                </a:solidFill>
                <a:latin typeface="DM Sans Bold"/>
              </a:rPr>
              <a:t>COLLABORATION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606842" y="594091"/>
            <a:ext cx="7033874" cy="1769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0"/>
              </a:lnSpc>
              <a:spcBef>
                <a:spcPct val="0"/>
              </a:spcBef>
            </a:pPr>
            <a:r>
              <a:rPr lang="en-US" sz="5071">
                <a:solidFill>
                  <a:srgbClr val="2B26AD"/>
                </a:solidFill>
                <a:latin typeface="Now Bold"/>
              </a:rPr>
              <a:t>ENJEUX ET DÉFIS TECHNIQUES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11472">
            <a:off x="12707432" y="-3010953"/>
            <a:ext cx="9518983" cy="7095969"/>
          </a:xfrm>
          <a:custGeom>
            <a:avLst/>
            <a:gdLst/>
            <a:ahLst/>
            <a:cxnLst/>
            <a:rect r="r" b="b" t="t" l="l"/>
            <a:pathLst>
              <a:path h="7095969" w="9518983">
                <a:moveTo>
                  <a:pt x="0" y="0"/>
                </a:moveTo>
                <a:lnTo>
                  <a:pt x="9518982" y="0"/>
                </a:lnTo>
                <a:lnTo>
                  <a:pt x="9518982" y="7095969"/>
                </a:lnTo>
                <a:lnTo>
                  <a:pt x="0" y="709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24906">
            <a:off x="-2603231" y="6087749"/>
            <a:ext cx="8506356" cy="6341102"/>
          </a:xfrm>
          <a:custGeom>
            <a:avLst/>
            <a:gdLst/>
            <a:ahLst/>
            <a:cxnLst/>
            <a:rect r="r" b="b" t="t" l="l"/>
            <a:pathLst>
              <a:path h="6341102" w="8506356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92189" y="1764724"/>
            <a:ext cx="15703622" cy="6548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253"/>
              </a:lnSpc>
            </a:pPr>
            <a:r>
              <a:rPr lang="en-US" sz="12593" spc="629">
                <a:solidFill>
                  <a:srgbClr val="FFFBFB"/>
                </a:solidFill>
                <a:latin typeface="Now Heavy"/>
              </a:rPr>
              <a:t>MÉTHODOLOGIE DE DÉVELOPPEMENT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363457" y="652415"/>
            <a:ext cx="1264709" cy="1264709"/>
          </a:xfrm>
          <a:custGeom>
            <a:avLst/>
            <a:gdLst/>
            <a:ahLst/>
            <a:cxnLst/>
            <a:rect r="r" b="b" t="t" l="l"/>
            <a:pathLst>
              <a:path h="1264709" w="1264709">
                <a:moveTo>
                  <a:pt x="0" y="0"/>
                </a:moveTo>
                <a:lnTo>
                  <a:pt x="1264708" y="0"/>
                </a:lnTo>
                <a:lnTo>
                  <a:pt x="1264708" y="1264709"/>
                </a:lnTo>
                <a:lnTo>
                  <a:pt x="0" y="1264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54739" y="1028700"/>
            <a:ext cx="482144" cy="467032"/>
          </a:xfrm>
          <a:custGeom>
            <a:avLst/>
            <a:gdLst/>
            <a:ahLst/>
            <a:cxnLst/>
            <a:rect r="r" b="b" t="t" l="l"/>
            <a:pathLst>
              <a:path h="467032" w="482144">
                <a:moveTo>
                  <a:pt x="0" y="0"/>
                </a:moveTo>
                <a:lnTo>
                  <a:pt x="482144" y="0"/>
                </a:lnTo>
                <a:lnTo>
                  <a:pt x="482144" y="467032"/>
                </a:lnTo>
                <a:lnTo>
                  <a:pt x="0" y="4670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539687" y="374016"/>
            <a:ext cx="8086271" cy="9500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7741" indent="-293870" lvl="1">
              <a:lnSpc>
                <a:spcPts val="3756"/>
              </a:lnSpc>
              <a:buFont typeface="Arial"/>
              <a:buChar char="•"/>
            </a:pPr>
            <a:r>
              <a:rPr lang="en-US" sz="2722" spc="87">
                <a:solidFill>
                  <a:srgbClr val="004380"/>
                </a:solidFill>
                <a:latin typeface="DM Sans Bold"/>
              </a:rPr>
              <a:t>Le modèle du Cycle en V est une méthodologie de développement de logiciels qui se caractérise par sa structure en forme de V.</a:t>
            </a:r>
          </a:p>
          <a:p>
            <a:pPr marL="587741" indent="-293870" lvl="1">
              <a:lnSpc>
                <a:spcPts val="3756"/>
              </a:lnSpc>
              <a:buFont typeface="Arial"/>
              <a:buChar char="•"/>
            </a:pPr>
            <a:r>
              <a:rPr lang="en-US" sz="2722" spc="87">
                <a:solidFill>
                  <a:srgbClr val="004380"/>
                </a:solidFill>
                <a:latin typeface="DM Sans Bold"/>
              </a:rPr>
              <a:t>À gauche du "V", nous avons les phases de conception, de spécification des besoins et de planification, qui sont les phases initiales du projet.</a:t>
            </a:r>
          </a:p>
          <a:p>
            <a:pPr marL="587741" indent="-293870" lvl="1">
              <a:lnSpc>
                <a:spcPts val="3756"/>
              </a:lnSpc>
              <a:buFont typeface="Arial"/>
              <a:buChar char="•"/>
            </a:pPr>
            <a:r>
              <a:rPr lang="en-US" sz="2722" spc="87">
                <a:solidFill>
                  <a:srgbClr val="004380"/>
                </a:solidFill>
                <a:latin typeface="DM Sans Bold"/>
              </a:rPr>
              <a:t>Au bas du "V", nous avons les phases de développement, d'intégration et de tests, qui correspondent aux phases de mise en œuvre.</a:t>
            </a:r>
          </a:p>
          <a:p>
            <a:pPr marL="587741" indent="-293870" lvl="1">
              <a:lnSpc>
                <a:spcPts val="3756"/>
              </a:lnSpc>
              <a:buFont typeface="Arial"/>
              <a:buChar char="•"/>
            </a:pPr>
            <a:r>
              <a:rPr lang="en-US" sz="2722" spc="87">
                <a:solidFill>
                  <a:srgbClr val="004380"/>
                </a:solidFill>
                <a:latin typeface="DM Sans Bold"/>
              </a:rPr>
              <a:t>À droite du "V", nous avons les phases de test, qui sont essentielles pour garantir la qualité du produit final.</a:t>
            </a:r>
          </a:p>
          <a:p>
            <a:pPr marL="587741" indent="-293870" lvl="1">
              <a:lnSpc>
                <a:spcPts val="3756"/>
              </a:lnSpc>
              <a:buFont typeface="Arial"/>
              <a:buChar char="•"/>
            </a:pPr>
            <a:r>
              <a:rPr lang="en-US" sz="2722" spc="87">
                <a:solidFill>
                  <a:srgbClr val="004380"/>
                </a:solidFill>
                <a:latin typeface="DM Sans Bold"/>
              </a:rPr>
              <a:t>En montant le "V", nous avons la phase de validation et de vérification, qui consiste à s'assurer que le produit répond aux exigences initiales.</a:t>
            </a:r>
          </a:p>
          <a:p>
            <a:pPr>
              <a:lnSpc>
                <a:spcPts val="3756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582823" y="8445655"/>
            <a:ext cx="8342934" cy="5840054"/>
          </a:xfrm>
          <a:custGeom>
            <a:avLst/>
            <a:gdLst/>
            <a:ahLst/>
            <a:cxnLst/>
            <a:rect r="r" b="b" t="t" l="l"/>
            <a:pathLst>
              <a:path h="5840054" w="8342934">
                <a:moveTo>
                  <a:pt x="0" y="0"/>
                </a:moveTo>
                <a:lnTo>
                  <a:pt x="8342933" y="0"/>
                </a:lnTo>
                <a:lnTo>
                  <a:pt x="8342933" y="5840053"/>
                </a:lnTo>
                <a:lnTo>
                  <a:pt x="0" y="58400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6533" y="-4221310"/>
            <a:ext cx="8342934" cy="5840054"/>
          </a:xfrm>
          <a:custGeom>
            <a:avLst/>
            <a:gdLst/>
            <a:ahLst/>
            <a:cxnLst/>
            <a:rect r="r" b="b" t="t" l="l"/>
            <a:pathLst>
              <a:path h="5840054" w="8342934">
                <a:moveTo>
                  <a:pt x="0" y="0"/>
                </a:moveTo>
                <a:lnTo>
                  <a:pt x="8342934" y="0"/>
                </a:lnTo>
                <a:lnTo>
                  <a:pt x="8342934" y="5840054"/>
                </a:lnTo>
                <a:lnTo>
                  <a:pt x="0" y="5840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646" y="2536795"/>
            <a:ext cx="9539687" cy="6721505"/>
          </a:xfrm>
          <a:custGeom>
            <a:avLst/>
            <a:gdLst/>
            <a:ahLst/>
            <a:cxnLst/>
            <a:rect r="r" b="b" t="t" l="l"/>
            <a:pathLst>
              <a:path h="6721505" w="9539687">
                <a:moveTo>
                  <a:pt x="0" y="0"/>
                </a:moveTo>
                <a:lnTo>
                  <a:pt x="9539688" y="0"/>
                </a:lnTo>
                <a:lnTo>
                  <a:pt x="9539688" y="6721505"/>
                </a:lnTo>
                <a:lnTo>
                  <a:pt x="0" y="67215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0912" y="286724"/>
            <a:ext cx="8949156" cy="1850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392"/>
              </a:lnSpc>
              <a:spcBef>
                <a:spcPct val="0"/>
              </a:spcBef>
            </a:pPr>
            <a:r>
              <a:rPr lang="en-US" sz="5280" spc="73">
                <a:solidFill>
                  <a:srgbClr val="2B26AD"/>
                </a:solidFill>
                <a:latin typeface="Now Heavy"/>
              </a:rPr>
              <a:t>CHOIX DU MODÈLE DE CYCLE EN V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4412" y="390156"/>
            <a:ext cx="7220067" cy="9525834"/>
          </a:xfrm>
          <a:custGeom>
            <a:avLst/>
            <a:gdLst/>
            <a:ahLst/>
            <a:cxnLst/>
            <a:rect r="r" b="b" t="t" l="l"/>
            <a:pathLst>
              <a:path h="9525834" w="7220067">
                <a:moveTo>
                  <a:pt x="0" y="0"/>
                </a:moveTo>
                <a:lnTo>
                  <a:pt x="7220066" y="0"/>
                </a:lnTo>
                <a:lnTo>
                  <a:pt x="7220066" y="9525834"/>
                </a:lnTo>
                <a:lnTo>
                  <a:pt x="0" y="95258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013" t="0" r="-4901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6055" y="904875"/>
            <a:ext cx="6716781" cy="1158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92"/>
              </a:lnSpc>
              <a:spcBef>
                <a:spcPct val="0"/>
              </a:spcBef>
            </a:pPr>
            <a:r>
              <a:rPr lang="en-US" sz="6780" spc="94">
                <a:solidFill>
                  <a:srgbClr val="FED420"/>
                </a:solidFill>
                <a:latin typeface="Now Heavy"/>
              </a:rPr>
              <a:t>LES RAISONS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80327" y="4786145"/>
            <a:ext cx="6297370" cy="174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0"/>
              </a:lnSpc>
            </a:pPr>
            <a:r>
              <a:rPr lang="en-US" sz="2022" spc="198">
                <a:solidFill>
                  <a:srgbClr val="004380"/>
                </a:solidFill>
                <a:latin typeface="DM Sans Bold"/>
              </a:rPr>
              <a:t>La sécurité est une priorité majeure dans les maisons connectées. Ce modèle nous permet de consacrer du temps à la planification et à la réalisation de tests de sécurité approfondis à chaque étape.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6759899" y="4178492"/>
            <a:ext cx="2782848" cy="2337592"/>
          </a:xfrm>
          <a:custGeom>
            <a:avLst/>
            <a:gdLst/>
            <a:ahLst/>
            <a:cxnLst/>
            <a:rect r="r" b="b" t="t" l="l"/>
            <a:pathLst>
              <a:path h="2337592" w="2782848">
                <a:moveTo>
                  <a:pt x="2782849" y="0"/>
                </a:moveTo>
                <a:lnTo>
                  <a:pt x="0" y="0"/>
                </a:lnTo>
                <a:lnTo>
                  <a:pt x="0" y="2337592"/>
                </a:lnTo>
                <a:lnTo>
                  <a:pt x="2782849" y="2337592"/>
                </a:lnTo>
                <a:lnTo>
                  <a:pt x="278284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694478" y="4624220"/>
            <a:ext cx="1541632" cy="1417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9"/>
              </a:lnSpc>
            </a:pPr>
            <a:r>
              <a:rPr lang="en-US" sz="8420" spc="2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6759899" y="6930233"/>
            <a:ext cx="2782848" cy="2337592"/>
          </a:xfrm>
          <a:custGeom>
            <a:avLst/>
            <a:gdLst/>
            <a:ahLst/>
            <a:cxnLst/>
            <a:rect r="r" b="b" t="t" l="l"/>
            <a:pathLst>
              <a:path h="2337592" w="2782848">
                <a:moveTo>
                  <a:pt x="2782849" y="0"/>
                </a:moveTo>
                <a:lnTo>
                  <a:pt x="0" y="0"/>
                </a:lnTo>
                <a:lnTo>
                  <a:pt x="0" y="2337592"/>
                </a:lnTo>
                <a:lnTo>
                  <a:pt x="2782849" y="2337592"/>
                </a:lnTo>
                <a:lnTo>
                  <a:pt x="278284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684953" y="7328495"/>
            <a:ext cx="1541632" cy="1417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9"/>
              </a:lnSpc>
            </a:pPr>
            <a:r>
              <a:rPr lang="en-US" sz="8420" spc="2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80327" y="7496568"/>
            <a:ext cx="6297370" cy="209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0"/>
              </a:lnSpc>
            </a:pPr>
            <a:r>
              <a:rPr lang="en-US" sz="2022" spc="198">
                <a:solidFill>
                  <a:srgbClr val="004380"/>
                </a:solidFill>
                <a:latin typeface="DM Sans Bold"/>
              </a:rPr>
              <a:t>En incluant une phase de conception UX/UI dès le début du projet, nous nous assurons que l'expérience utilisateur est au cœur de notre approche, ce qui contribuera à la facilité d'utilisation du produit final.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41682" y="4173141"/>
            <a:ext cx="3110039" cy="71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26"/>
              </a:lnSpc>
            </a:pPr>
            <a:r>
              <a:rPr lang="en-US" sz="4222" spc="135">
                <a:solidFill>
                  <a:srgbClr val="004380"/>
                </a:solidFill>
                <a:latin typeface="Now Bold"/>
              </a:rPr>
              <a:t>Sécurité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80327" y="6805688"/>
            <a:ext cx="6258724" cy="71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26"/>
              </a:lnSpc>
            </a:pPr>
            <a:r>
              <a:rPr lang="en-US" sz="4222" spc="135">
                <a:solidFill>
                  <a:srgbClr val="004380"/>
                </a:solidFill>
                <a:latin typeface="Now Bold"/>
              </a:rPr>
              <a:t>Facilité d'utilisation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317827" y="8266297"/>
            <a:ext cx="8342934" cy="5840054"/>
          </a:xfrm>
          <a:custGeom>
            <a:avLst/>
            <a:gdLst/>
            <a:ahLst/>
            <a:cxnLst/>
            <a:rect r="r" b="b" t="t" l="l"/>
            <a:pathLst>
              <a:path h="5840054" w="8342934">
                <a:moveTo>
                  <a:pt x="0" y="0"/>
                </a:moveTo>
                <a:lnTo>
                  <a:pt x="8342934" y="0"/>
                </a:lnTo>
                <a:lnTo>
                  <a:pt x="8342934" y="5840054"/>
                </a:lnTo>
                <a:lnTo>
                  <a:pt x="0" y="58400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256355" y="-3077238"/>
            <a:ext cx="8342934" cy="5840054"/>
          </a:xfrm>
          <a:custGeom>
            <a:avLst/>
            <a:gdLst/>
            <a:ahLst/>
            <a:cxnLst/>
            <a:rect r="r" b="b" t="t" l="l"/>
            <a:pathLst>
              <a:path h="5840054" w="8342934">
                <a:moveTo>
                  <a:pt x="0" y="0"/>
                </a:moveTo>
                <a:lnTo>
                  <a:pt x="8342933" y="0"/>
                </a:lnTo>
                <a:lnTo>
                  <a:pt x="8342933" y="5840054"/>
                </a:lnTo>
                <a:lnTo>
                  <a:pt x="0" y="58400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6759899" y="1426751"/>
            <a:ext cx="2782848" cy="2337592"/>
          </a:xfrm>
          <a:custGeom>
            <a:avLst/>
            <a:gdLst/>
            <a:ahLst/>
            <a:cxnLst/>
            <a:rect r="r" b="b" t="t" l="l"/>
            <a:pathLst>
              <a:path h="2337592" w="2782848">
                <a:moveTo>
                  <a:pt x="2782849" y="0"/>
                </a:moveTo>
                <a:lnTo>
                  <a:pt x="0" y="0"/>
                </a:lnTo>
                <a:lnTo>
                  <a:pt x="0" y="2337593"/>
                </a:lnTo>
                <a:lnTo>
                  <a:pt x="2782849" y="2337593"/>
                </a:lnTo>
                <a:lnTo>
                  <a:pt x="278284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741682" y="2024301"/>
            <a:ext cx="6297370" cy="174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0"/>
              </a:lnSpc>
            </a:pPr>
            <a:r>
              <a:rPr lang="en-US" sz="2022" spc="198">
                <a:solidFill>
                  <a:srgbClr val="004380"/>
                </a:solidFill>
                <a:latin typeface="DM Sans Bold"/>
              </a:rPr>
              <a:t>En structurant le projet en phases, nous pouvons approfondir chaque aspect du développement et nous assurer que chaque composant est robuste avant de passer à la phase suivante.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41682" y="1333421"/>
            <a:ext cx="3444576" cy="71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26"/>
              </a:lnSpc>
            </a:pPr>
            <a:r>
              <a:rPr lang="en-US" sz="4222" spc="135">
                <a:solidFill>
                  <a:srgbClr val="004380"/>
                </a:solidFill>
                <a:latin typeface="Now Bold"/>
              </a:rPr>
              <a:t>Robustesse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94478" y="1815488"/>
            <a:ext cx="1541632" cy="1417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9"/>
              </a:lnSpc>
            </a:pPr>
            <a:r>
              <a:rPr lang="en-US" sz="8420" spc="25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DAFv0ZVSw-w</dc:identifier>
  <dcterms:modified xsi:type="dcterms:W3CDTF">2011-08-01T06:04:30Z</dcterms:modified>
  <cp:revision>1</cp:revision>
  <dc:title>mise_en_oeuvre</dc:title>
</cp:coreProperties>
</file>